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ebp" ContentType="image/webp"/>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ink/ink1.xml" ContentType="application/inkml+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 id="2147483932" r:id="rId2"/>
    <p:sldMasterId id="2147483988" r:id="rId3"/>
    <p:sldMasterId id="2147483980" r:id="rId4"/>
    <p:sldMasterId id="2147483984" r:id="rId5"/>
    <p:sldMasterId id="2147483940" r:id="rId6"/>
    <p:sldMasterId id="2147483944" r:id="rId7"/>
    <p:sldMasterId id="2147483948" r:id="rId8"/>
    <p:sldMasterId id="2147483967" r:id="rId9"/>
  </p:sldMasterIdLst>
  <p:notesMasterIdLst>
    <p:notesMasterId r:id="rId47"/>
  </p:notesMasterIdLst>
  <p:sldIdLst>
    <p:sldId id="305" r:id="rId10"/>
    <p:sldId id="268" r:id="rId11"/>
    <p:sldId id="263" r:id="rId12"/>
    <p:sldId id="355" r:id="rId13"/>
    <p:sldId id="336" r:id="rId14"/>
    <p:sldId id="328" r:id="rId15"/>
    <p:sldId id="329" r:id="rId16"/>
    <p:sldId id="330" r:id="rId17"/>
    <p:sldId id="331" r:id="rId18"/>
    <p:sldId id="341" r:id="rId19"/>
    <p:sldId id="316" r:id="rId20"/>
    <p:sldId id="323" r:id="rId21"/>
    <p:sldId id="317" r:id="rId22"/>
    <p:sldId id="318" r:id="rId23"/>
    <p:sldId id="337" r:id="rId24"/>
    <p:sldId id="340" r:id="rId25"/>
    <p:sldId id="343" r:id="rId26"/>
    <p:sldId id="322" r:id="rId27"/>
    <p:sldId id="345" r:id="rId28"/>
    <p:sldId id="346" r:id="rId29"/>
    <p:sldId id="347" r:id="rId30"/>
    <p:sldId id="306" r:id="rId31"/>
    <p:sldId id="351" r:id="rId32"/>
    <p:sldId id="350" r:id="rId33"/>
    <p:sldId id="348" r:id="rId34"/>
    <p:sldId id="344" r:id="rId35"/>
    <p:sldId id="352" r:id="rId36"/>
    <p:sldId id="311" r:id="rId37"/>
    <p:sldId id="312" r:id="rId38"/>
    <p:sldId id="353" r:id="rId39"/>
    <p:sldId id="315" r:id="rId40"/>
    <p:sldId id="354" r:id="rId41"/>
    <p:sldId id="308" r:id="rId42"/>
    <p:sldId id="309" r:id="rId43"/>
    <p:sldId id="310" r:id="rId44"/>
    <p:sldId id="313" r:id="rId45"/>
    <p:sldId id="3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y Geerts" initials="JG" lastIdx="35" clrIdx="0">
    <p:extLst>
      <p:ext uri="{19B8F6BF-5375-455C-9EA6-DF929625EA0E}">
        <p15:presenceInfo xmlns:p15="http://schemas.microsoft.com/office/powerpoint/2012/main" userId="86bbdc7edc3fcc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E"/>
    <a:srgbClr val="E7007E"/>
    <a:srgbClr val="CF0071"/>
    <a:srgbClr val="F9AD78"/>
    <a:srgbClr val="63B1E5"/>
    <a:srgbClr val="58A4B1"/>
    <a:srgbClr val="36B2B8"/>
    <a:srgbClr val="FF0066"/>
    <a:srgbClr val="46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63" autoAdjust="0"/>
  </p:normalViewPr>
  <p:slideViewPr>
    <p:cSldViewPr snapToGrid="0" snapToObjects="1">
      <p:cViewPr varScale="1">
        <p:scale>
          <a:sx n="69" d="100"/>
          <a:sy n="69" d="100"/>
        </p:scale>
        <p:origin x="1234" y="91"/>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baseline="0">
                <a:solidFill>
                  <a:schemeClr val="tx1"/>
                </a:solidFill>
                <a:latin typeface="+mj-lt"/>
                <a:ea typeface="+mn-ea"/>
                <a:cs typeface="+mn-cs"/>
              </a:defRPr>
            </a:pPr>
            <a:r>
              <a:rPr lang="en-US" sz="4400" b="1" baseline="0" dirty="0">
                <a:solidFill>
                  <a:schemeClr val="tx1"/>
                </a:solidFill>
                <a:latin typeface="Arial Narrow" panose="020B0606020202030204" pitchFamily="34" charset="0"/>
              </a:rPr>
              <a:t>VOORSPELLERS VAN VERMOEIDHEID:</a:t>
            </a:r>
            <a:endParaRPr lang="en-US" sz="4400" b="1" dirty="0">
              <a:solidFill>
                <a:schemeClr val="tx1"/>
              </a:solidFill>
              <a:latin typeface="Arial Narrow" panose="020B0606020202030204" pitchFamily="34" charset="0"/>
            </a:endParaRPr>
          </a:p>
        </c:rich>
      </c:tx>
      <c:layout>
        <c:manualLayout>
          <c:xMode val="edge"/>
          <c:yMode val="edge"/>
          <c:x val="0.11298271336772558"/>
          <c:y val="0"/>
        </c:manualLayout>
      </c:layout>
      <c:overlay val="0"/>
      <c:spPr>
        <a:noFill/>
        <a:ln>
          <a:noFill/>
        </a:ln>
        <a:effectLst/>
      </c:spPr>
      <c:txPr>
        <a:bodyPr rot="0" spcFirstLastPara="1" vertOverflow="ellipsis" vert="horz" wrap="square" anchor="ctr" anchorCtr="1"/>
        <a:lstStyle/>
        <a:p>
          <a:pPr>
            <a:defRPr sz="4400" b="1" i="0" u="none" strike="noStrike" kern="1200" baseline="0">
              <a:solidFill>
                <a:schemeClr val="tx1"/>
              </a:solidFill>
              <a:latin typeface="+mj-lt"/>
              <a:ea typeface="+mn-ea"/>
              <a:cs typeface="+mn-cs"/>
            </a:defRPr>
          </a:pPr>
          <a:endParaRPr lang="nl-NL"/>
        </a:p>
      </c:txPr>
    </c:title>
    <c:autoTitleDeleted val="0"/>
    <c:plotArea>
      <c:layout>
        <c:manualLayout>
          <c:layoutTarget val="inner"/>
          <c:xMode val="edge"/>
          <c:yMode val="edge"/>
          <c:x val="0.30378378133767764"/>
          <c:y val="0.17081864756661977"/>
          <c:w val="0.3832370350257942"/>
          <c:h val="0.71106051708564311"/>
        </c:manualLayout>
      </c:layout>
      <c:pieChart>
        <c:varyColors val="1"/>
        <c:ser>
          <c:idx val="0"/>
          <c:order val="0"/>
          <c:tx>
            <c:strRef>
              <c:f>Blad1!$B$1</c:f>
              <c:strCache>
                <c:ptCount val="1"/>
                <c:pt idx="0">
                  <c:v>Predictoren vermoeidheid</c:v>
                </c:pt>
              </c:strCache>
            </c:strRef>
          </c:tx>
          <c:spPr>
            <a:solidFill>
              <a:schemeClr val="bg1"/>
            </a:solidFill>
            <a:ln w="38100">
              <a:solidFill>
                <a:srgbClr val="E6007E"/>
              </a:solidFill>
            </a:ln>
          </c:spPr>
          <c:dPt>
            <c:idx val="0"/>
            <c:bubble3D val="0"/>
            <c:spPr>
              <a:solidFill>
                <a:schemeClr val="bg1"/>
              </a:solidFill>
              <a:ln w="38100">
                <a:solidFill>
                  <a:schemeClr val="tx1"/>
                </a:solidFill>
              </a:ln>
              <a:effectLst/>
            </c:spPr>
            <c:extLst>
              <c:ext xmlns:c16="http://schemas.microsoft.com/office/drawing/2014/chart" uri="{C3380CC4-5D6E-409C-BE32-E72D297353CC}">
                <c16:uniqueId val="{00000001-14A7-4F64-B73F-D81B3802FE8F}"/>
              </c:ext>
            </c:extLst>
          </c:dPt>
          <c:dPt>
            <c:idx val="1"/>
            <c:bubble3D val="0"/>
            <c:spPr>
              <a:solidFill>
                <a:schemeClr val="bg1"/>
              </a:solidFill>
              <a:ln w="38100">
                <a:solidFill>
                  <a:schemeClr val="tx1"/>
                </a:solidFill>
              </a:ln>
              <a:effectLst/>
            </c:spPr>
            <c:extLst>
              <c:ext xmlns:c16="http://schemas.microsoft.com/office/drawing/2014/chart" uri="{C3380CC4-5D6E-409C-BE32-E72D297353CC}">
                <c16:uniqueId val="{00000003-14A7-4F64-B73F-D81B3802FE8F}"/>
              </c:ext>
            </c:extLst>
          </c:dPt>
          <c:dPt>
            <c:idx val="2"/>
            <c:bubble3D val="0"/>
            <c:spPr>
              <a:solidFill>
                <a:schemeClr val="bg1"/>
              </a:solidFill>
              <a:ln w="38100">
                <a:solidFill>
                  <a:srgbClr val="E6007E"/>
                </a:solidFill>
              </a:ln>
              <a:effectLst/>
            </c:spPr>
            <c:extLst>
              <c:ext xmlns:c16="http://schemas.microsoft.com/office/drawing/2014/chart" uri="{C3380CC4-5D6E-409C-BE32-E72D297353CC}">
                <c16:uniqueId val="{00000005-14A7-4F64-B73F-D81B3802FE8F}"/>
              </c:ext>
            </c:extLst>
          </c:dPt>
          <c:dPt>
            <c:idx val="3"/>
            <c:bubble3D val="0"/>
            <c:spPr>
              <a:solidFill>
                <a:schemeClr val="bg1"/>
              </a:solidFill>
              <a:ln w="38100">
                <a:solidFill>
                  <a:schemeClr val="tx1"/>
                </a:solidFill>
              </a:ln>
              <a:effectLst/>
            </c:spPr>
            <c:extLst>
              <c:ext xmlns:c16="http://schemas.microsoft.com/office/drawing/2014/chart" uri="{C3380CC4-5D6E-409C-BE32-E72D297353CC}">
                <c16:uniqueId val="{00000007-14A7-4F64-B73F-D81B3802FE8F}"/>
              </c:ext>
            </c:extLst>
          </c:dPt>
          <c:dLbls>
            <c:dLbl>
              <c:idx val="0"/>
              <c:layout>
                <c:manualLayout>
                  <c:x val="0.11514001267082993"/>
                  <c:y val="0.1420243293525523"/>
                </c:manualLayout>
              </c:layout>
              <c:tx>
                <c:rich>
                  <a:bodyPr/>
                  <a:lstStyle/>
                  <a:p>
                    <a:r>
                      <a:rPr lang="en-US" baseline="0" dirty="0">
                        <a:solidFill>
                          <a:schemeClr val="tx1"/>
                        </a:solidFill>
                      </a:rPr>
                      <a:t>Demografische &amp; klinische factoren (bv., etniciteit, BMI)</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4A7-4F64-B73F-D81B3802FE8F}"/>
                </c:ext>
              </c:extLst>
            </c:dLbl>
            <c:dLbl>
              <c:idx val="1"/>
              <c:layout>
                <c:manualLayout>
                  <c:x val="3.7284279120282378E-2"/>
                  <c:y val="-3.4883281901834033E-2"/>
                </c:manualLayout>
              </c:layout>
              <c:tx>
                <c:rich>
                  <a:bodyPr rot="0" spcFirstLastPara="1" vertOverflow="ellipsis" vert="horz" wrap="square" lIns="38100" tIns="19050" rIns="38100" bIns="19050" anchor="ctr" anchorCtr="1">
                    <a:noAutofit/>
                  </a:bodyPr>
                  <a:lstStyle/>
                  <a:p>
                    <a:pPr>
                      <a:defRPr sz="2000" b="0" i="0" u="none" strike="noStrike" kern="1200" baseline="0">
                        <a:solidFill>
                          <a:sysClr val="windowText" lastClr="000000"/>
                        </a:solidFill>
                        <a:latin typeface="+mn-lt"/>
                        <a:ea typeface="+mn-ea"/>
                        <a:cs typeface="+mn-cs"/>
                      </a:defRPr>
                    </a:pPr>
                    <a:r>
                      <a:rPr lang="en-US" sz="2000" baseline="0" dirty="0">
                        <a:solidFill>
                          <a:sysClr val="windowText" lastClr="000000"/>
                        </a:solidFill>
                      </a:rPr>
                      <a:t>Psychische stress, negatieve cognities over vermoeidheid, niet bevorderlijk gedrag (alles-of-niets &amp; vermijding)</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ysClr val="windowText" lastClr="000000"/>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15:layout>
                    <c:manualLayout>
                      <c:w val="0.29777328265001363"/>
                      <c:h val="0.40186541296633138"/>
                    </c:manualLayout>
                  </c15:layout>
                  <c15:showDataLabelsRange val="0"/>
                </c:ext>
                <c:ext xmlns:c16="http://schemas.microsoft.com/office/drawing/2014/chart" uri="{C3380CC4-5D6E-409C-BE32-E72D297353CC}">
                  <c16:uniqueId val="{00000003-14A7-4F64-B73F-D81B3802FE8F}"/>
                </c:ext>
              </c:extLst>
            </c:dLbl>
            <c:dLbl>
              <c:idx val="2"/>
              <c:layout>
                <c:manualLayout>
                  <c:x val="-0.14206109150149335"/>
                  <c:y val="-0.13648971364185708"/>
                </c:manualLayout>
              </c:layout>
              <c:tx>
                <c:rich>
                  <a:bodyPr rot="0" spcFirstLastPara="1" vertOverflow="ellipsis" vert="horz" wrap="square" lIns="38100" tIns="19050" rIns="38100" bIns="19050" anchor="ctr" anchorCtr="0">
                    <a:spAutoFit/>
                  </a:bodyPr>
                  <a:lstStyle/>
                  <a:p>
                    <a:pPr algn="ctr">
                      <a:defRPr sz="2000" b="0" i="0" u="none" strike="noStrike" kern="1200" baseline="0">
                        <a:solidFill>
                          <a:sysClr val="windowText" lastClr="000000"/>
                        </a:solidFill>
                        <a:latin typeface="+mn-lt"/>
                        <a:ea typeface="+mn-ea"/>
                        <a:cs typeface="+mn-cs"/>
                      </a:defRPr>
                    </a:pPr>
                    <a:r>
                      <a:rPr lang="en-US" sz="2000" baseline="0" dirty="0" err="1">
                        <a:solidFill>
                          <a:sysClr val="windowText" lastClr="000000"/>
                        </a:solidFill>
                      </a:rPr>
                      <a:t>Hemoglobine</a:t>
                    </a:r>
                    <a:r>
                      <a:rPr lang="en-US" sz="2000" baseline="0" dirty="0">
                        <a:solidFill>
                          <a:sysClr val="windowText" lastClr="000000"/>
                        </a:solidFill>
                      </a:rPr>
                      <a:t> </a:t>
                    </a:r>
                    <a:r>
                      <a:rPr lang="en-US" sz="2000" baseline="0" dirty="0" err="1">
                        <a:solidFill>
                          <a:sysClr val="windowText" lastClr="000000"/>
                        </a:solidFill>
                      </a:rPr>
                      <a:t>niveaus</a:t>
                    </a:r>
                    <a:r>
                      <a:rPr lang="en-US" sz="2000" baseline="0" dirty="0">
                        <a:solidFill>
                          <a:sysClr val="windowText" lastClr="000000"/>
                        </a:solidFill>
                      </a:rPr>
                      <a:t>, serum </a:t>
                    </a:r>
                    <a:r>
                      <a:rPr lang="en-US" sz="2000" baseline="0" dirty="0" err="1">
                        <a:solidFill>
                          <a:sysClr val="windowText" lastClr="000000"/>
                        </a:solidFill>
                      </a:rPr>
                      <a:t>albumine</a:t>
                    </a:r>
                    <a:r>
                      <a:rPr lang="en-US" sz="2000" baseline="0" dirty="0">
                        <a:solidFill>
                          <a:sysClr val="windowText" lastClr="000000"/>
                        </a:solidFill>
                      </a:rPr>
                      <a:t> of dialysis </a:t>
                    </a:r>
                    <a:r>
                      <a:rPr lang="en-US" sz="2000" baseline="0" dirty="0" err="1">
                        <a:solidFill>
                          <a:sysClr val="windowText" lastClr="000000"/>
                        </a:solidFill>
                      </a:rPr>
                      <a:t>verloop</a:t>
                    </a:r>
                    <a:endParaRPr lang="en-US" sz="2000" baseline="0" dirty="0">
                      <a:solidFill>
                        <a:sysClr val="windowText" lastClr="000000"/>
                      </a:solidFill>
                    </a:endParaRPr>
                  </a:p>
                </c:rich>
              </c:tx>
              <c:spPr>
                <a:noFill/>
                <a:ln>
                  <a:noFill/>
                </a:ln>
                <a:effectLst/>
              </c:spPr>
              <c:txPr>
                <a:bodyPr rot="0" spcFirstLastPara="1" vertOverflow="ellipsis" vert="horz" wrap="square" lIns="38100" tIns="19050" rIns="38100" bIns="19050" anchor="ctr" anchorCtr="0">
                  <a:spAutoFit/>
                </a:bodyPr>
                <a:lstStyle/>
                <a:p>
                  <a:pPr algn="ctr">
                    <a:defRPr sz="2000" b="0" i="0" u="none" strike="noStrike" kern="1200" baseline="0">
                      <a:solidFill>
                        <a:sysClr val="windowText" lastClr="000000"/>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4A7-4F64-B73F-D81B3802FE8F}"/>
                </c:ext>
              </c:extLst>
            </c:dLbl>
            <c:dLbl>
              <c:idx val="3"/>
              <c:layout>
                <c:manualLayout>
                  <c:x val="0.14006842248167259"/>
                  <c:y val="0.16615089501996022"/>
                </c:manualLayout>
              </c:layout>
              <c:tx>
                <c:rich>
                  <a:bodyPr/>
                  <a:lstStyle/>
                  <a:p>
                    <a:r>
                      <a:rPr lang="en-US" baseline="0" dirty="0" err="1"/>
                      <a:t>anders</a:t>
                    </a:r>
                    <a:r>
                      <a:rPr lang="en-US" baseline="0" dirty="0"/>
                      <a:t>
</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14A7-4F64-B73F-D81B3802FE8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nl-NL"/>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Blad1!$A$2:$A$5</c:f>
              <c:strCache>
                <c:ptCount val="4"/>
                <c:pt idx="0">
                  <c:v>demografische &amp; klinische factoren (bv. etniciteit, BMI, beweging, etc.)</c:v>
                </c:pt>
                <c:pt idx="1">
                  <c:v>psychische stress, negatieve overtuigingen over vermoeidheid, niet-bevorderlijk gedrag (bv. alles of niets gedrag / vermijdingsgedrag)</c:v>
                </c:pt>
                <c:pt idx="2">
                  <c:v>hemoglobine niveau, serumalbumine, dialyse verloop</c:v>
                </c:pt>
                <c:pt idx="3">
                  <c:v>overig</c:v>
                </c:pt>
              </c:strCache>
            </c:strRef>
          </c:cat>
          <c:val>
            <c:numRef>
              <c:f>Blad1!$B$2:$B$5</c:f>
              <c:numCache>
                <c:formatCode>General</c:formatCode>
                <c:ptCount val="4"/>
                <c:pt idx="0">
                  <c:v>20</c:v>
                </c:pt>
                <c:pt idx="1">
                  <c:v>36.4</c:v>
                </c:pt>
                <c:pt idx="2">
                  <c:v>0</c:v>
                </c:pt>
                <c:pt idx="3">
                  <c:v>43.6</c:v>
                </c:pt>
              </c:numCache>
            </c:numRef>
          </c:val>
          <c:extLst>
            <c:ext xmlns:c16="http://schemas.microsoft.com/office/drawing/2014/chart" uri="{C3380CC4-5D6E-409C-BE32-E72D297353CC}">
              <c16:uniqueId val="{00000008-14A7-4F64-B73F-D81B3802FE8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2-09-28T15:05:36.686"/>
    </inkml:context>
    <inkml:brush xml:id="br0">
      <inkml:brushProperty name="width" value="0.05292" units="cm"/>
      <inkml:brushProperty name="height" value="0.05292" units="cm"/>
      <inkml:brushProperty name="color" value="#FF0000"/>
    </inkml:brush>
  </inkml:definitions>
  <inkml:trace contextRef="#ctx0" brushRef="#br0">26150 13502 0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196D9-2286-0F4F-B943-33A3EEA2528D}" type="datetimeFigureOut">
              <a:rPr lang="en-US" smtClean="0"/>
              <a:t>10/8/2022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24262-D47C-D444-8DFB-457E9BF504E8}" type="slidenum">
              <a:rPr lang="en-US" smtClean="0"/>
              <a:t>‹nr.›</a:t>
            </a:fld>
            <a:endParaRPr lang="en-US"/>
          </a:p>
        </p:txBody>
      </p:sp>
    </p:spTree>
    <p:extLst>
      <p:ext uri="{BB962C8B-B14F-4D97-AF65-F5344CB8AC3E}">
        <p14:creationId xmlns:p14="http://schemas.microsoft.com/office/powerpoint/2010/main" val="52239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a:t>
            </a:fld>
            <a:endParaRPr lang="en-US"/>
          </a:p>
        </p:txBody>
      </p:sp>
    </p:spTree>
    <p:extLst>
      <p:ext uri="{BB962C8B-B14F-4D97-AF65-F5344CB8AC3E}">
        <p14:creationId xmlns:p14="http://schemas.microsoft.com/office/powerpoint/2010/main" val="165632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10</a:t>
            </a:fld>
            <a:endParaRPr lang="en-US"/>
          </a:p>
        </p:txBody>
      </p:sp>
    </p:spTree>
    <p:extLst>
      <p:ext uri="{BB962C8B-B14F-4D97-AF65-F5344CB8AC3E}">
        <p14:creationId xmlns:p14="http://schemas.microsoft.com/office/powerpoint/2010/main" val="3681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11</a:t>
            </a:fld>
            <a:endParaRPr lang="en-US"/>
          </a:p>
        </p:txBody>
      </p:sp>
    </p:spTree>
    <p:extLst>
      <p:ext uri="{BB962C8B-B14F-4D97-AF65-F5344CB8AC3E}">
        <p14:creationId xmlns:p14="http://schemas.microsoft.com/office/powerpoint/2010/main" val="311175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12</a:t>
            </a:fld>
            <a:endParaRPr lang="en-US"/>
          </a:p>
        </p:txBody>
      </p:sp>
    </p:spTree>
    <p:extLst>
      <p:ext uri="{BB962C8B-B14F-4D97-AF65-F5344CB8AC3E}">
        <p14:creationId xmlns:p14="http://schemas.microsoft.com/office/powerpoint/2010/main" val="79321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13</a:t>
            </a:fld>
            <a:endParaRPr lang="en-US"/>
          </a:p>
        </p:txBody>
      </p:sp>
    </p:spTree>
    <p:extLst>
      <p:ext uri="{BB962C8B-B14F-4D97-AF65-F5344CB8AC3E}">
        <p14:creationId xmlns:p14="http://schemas.microsoft.com/office/powerpoint/2010/main" val="268515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14</a:t>
            </a:fld>
            <a:endParaRPr lang="en-US"/>
          </a:p>
        </p:txBody>
      </p:sp>
    </p:spTree>
    <p:extLst>
      <p:ext uri="{BB962C8B-B14F-4D97-AF65-F5344CB8AC3E}">
        <p14:creationId xmlns:p14="http://schemas.microsoft.com/office/powerpoint/2010/main" val="298090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15</a:t>
            </a:fld>
            <a:endParaRPr lang="en-US"/>
          </a:p>
        </p:txBody>
      </p:sp>
    </p:spTree>
    <p:extLst>
      <p:ext uri="{BB962C8B-B14F-4D97-AF65-F5344CB8AC3E}">
        <p14:creationId xmlns:p14="http://schemas.microsoft.com/office/powerpoint/2010/main" val="127715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16</a:t>
            </a:fld>
            <a:endParaRPr lang="en-US"/>
          </a:p>
        </p:txBody>
      </p:sp>
    </p:spTree>
    <p:extLst>
      <p:ext uri="{BB962C8B-B14F-4D97-AF65-F5344CB8AC3E}">
        <p14:creationId xmlns:p14="http://schemas.microsoft.com/office/powerpoint/2010/main" val="353717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17</a:t>
            </a:fld>
            <a:endParaRPr lang="en-US"/>
          </a:p>
        </p:txBody>
      </p:sp>
    </p:spTree>
    <p:extLst>
      <p:ext uri="{BB962C8B-B14F-4D97-AF65-F5344CB8AC3E}">
        <p14:creationId xmlns:p14="http://schemas.microsoft.com/office/powerpoint/2010/main" val="76593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18</a:t>
            </a:fld>
            <a:endParaRPr lang="en-US"/>
          </a:p>
        </p:txBody>
      </p:sp>
    </p:spTree>
    <p:extLst>
      <p:ext uri="{BB962C8B-B14F-4D97-AF65-F5344CB8AC3E}">
        <p14:creationId xmlns:p14="http://schemas.microsoft.com/office/powerpoint/2010/main" val="2813683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19</a:t>
            </a:fld>
            <a:endParaRPr lang="en-US"/>
          </a:p>
        </p:txBody>
      </p:sp>
    </p:spTree>
    <p:extLst>
      <p:ext uri="{BB962C8B-B14F-4D97-AF65-F5344CB8AC3E}">
        <p14:creationId xmlns:p14="http://schemas.microsoft.com/office/powerpoint/2010/main" val="415882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a:t>
            </a:fld>
            <a:endParaRPr lang="en-US"/>
          </a:p>
        </p:txBody>
      </p:sp>
    </p:spTree>
    <p:extLst>
      <p:ext uri="{BB962C8B-B14F-4D97-AF65-F5344CB8AC3E}">
        <p14:creationId xmlns:p14="http://schemas.microsoft.com/office/powerpoint/2010/main" val="414107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20</a:t>
            </a:fld>
            <a:endParaRPr lang="en-US"/>
          </a:p>
        </p:txBody>
      </p:sp>
    </p:spTree>
    <p:extLst>
      <p:ext uri="{BB962C8B-B14F-4D97-AF65-F5344CB8AC3E}">
        <p14:creationId xmlns:p14="http://schemas.microsoft.com/office/powerpoint/2010/main" val="569550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21</a:t>
            </a:fld>
            <a:endParaRPr lang="en-US"/>
          </a:p>
        </p:txBody>
      </p:sp>
    </p:spTree>
    <p:extLst>
      <p:ext uri="{BB962C8B-B14F-4D97-AF65-F5344CB8AC3E}">
        <p14:creationId xmlns:p14="http://schemas.microsoft.com/office/powerpoint/2010/main" val="31778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22</a:t>
            </a:fld>
            <a:endParaRPr lang="en-US"/>
          </a:p>
        </p:txBody>
      </p:sp>
    </p:spTree>
    <p:extLst>
      <p:ext uri="{BB962C8B-B14F-4D97-AF65-F5344CB8AC3E}">
        <p14:creationId xmlns:p14="http://schemas.microsoft.com/office/powerpoint/2010/main" val="150629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23</a:t>
            </a:fld>
            <a:endParaRPr lang="en-US"/>
          </a:p>
        </p:txBody>
      </p:sp>
    </p:spTree>
    <p:extLst>
      <p:ext uri="{BB962C8B-B14F-4D97-AF65-F5344CB8AC3E}">
        <p14:creationId xmlns:p14="http://schemas.microsoft.com/office/powerpoint/2010/main" val="427844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24</a:t>
            </a:fld>
            <a:endParaRPr lang="en-US"/>
          </a:p>
        </p:txBody>
      </p:sp>
    </p:spTree>
    <p:extLst>
      <p:ext uri="{BB962C8B-B14F-4D97-AF65-F5344CB8AC3E}">
        <p14:creationId xmlns:p14="http://schemas.microsoft.com/office/powerpoint/2010/main" val="903924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25</a:t>
            </a:fld>
            <a:endParaRPr lang="en-US"/>
          </a:p>
        </p:txBody>
      </p:sp>
    </p:spTree>
    <p:extLst>
      <p:ext uri="{BB962C8B-B14F-4D97-AF65-F5344CB8AC3E}">
        <p14:creationId xmlns:p14="http://schemas.microsoft.com/office/powerpoint/2010/main" val="2456111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26</a:t>
            </a:fld>
            <a:endParaRPr lang="en-US"/>
          </a:p>
        </p:txBody>
      </p:sp>
    </p:spTree>
    <p:extLst>
      <p:ext uri="{BB962C8B-B14F-4D97-AF65-F5344CB8AC3E}">
        <p14:creationId xmlns:p14="http://schemas.microsoft.com/office/powerpoint/2010/main" val="3243574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27</a:t>
            </a:fld>
            <a:endParaRPr lang="en-US"/>
          </a:p>
        </p:txBody>
      </p:sp>
    </p:spTree>
    <p:extLst>
      <p:ext uri="{BB962C8B-B14F-4D97-AF65-F5344CB8AC3E}">
        <p14:creationId xmlns:p14="http://schemas.microsoft.com/office/powerpoint/2010/main" val="3071066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28</a:t>
            </a:fld>
            <a:endParaRPr lang="en-US"/>
          </a:p>
        </p:txBody>
      </p:sp>
    </p:spTree>
    <p:extLst>
      <p:ext uri="{BB962C8B-B14F-4D97-AF65-F5344CB8AC3E}">
        <p14:creationId xmlns:p14="http://schemas.microsoft.com/office/powerpoint/2010/main" val="3779634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29</a:t>
            </a:fld>
            <a:endParaRPr lang="en-US"/>
          </a:p>
        </p:txBody>
      </p:sp>
    </p:spTree>
    <p:extLst>
      <p:ext uri="{BB962C8B-B14F-4D97-AF65-F5344CB8AC3E}">
        <p14:creationId xmlns:p14="http://schemas.microsoft.com/office/powerpoint/2010/main" val="10526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3</a:t>
            </a:fld>
            <a:endParaRPr lang="en-US"/>
          </a:p>
        </p:txBody>
      </p:sp>
    </p:spTree>
    <p:extLst>
      <p:ext uri="{BB962C8B-B14F-4D97-AF65-F5344CB8AC3E}">
        <p14:creationId xmlns:p14="http://schemas.microsoft.com/office/powerpoint/2010/main" val="101584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First we will look at the differences between the two projects. First of all, the patient population is very different. Next to that, the eHealth design is also very different, the kidney patients received the training as computer tasks, the breast-cancer patients received an app. </a:t>
            </a:r>
          </a:p>
          <a:p>
            <a:br>
              <a:rPr lang="en-GB" dirty="0"/>
            </a:br>
            <a:r>
              <a:rPr lang="en-GB" dirty="0"/>
              <a:t>Furthermore, the </a:t>
            </a:r>
            <a:r>
              <a:rPr lang="en-GB" dirty="0" err="1"/>
              <a:t>VitalME</a:t>
            </a:r>
            <a:r>
              <a:rPr lang="en-GB" dirty="0"/>
              <a:t> training targeted two biases, the self-identity bias, and the attentional bias. </a:t>
            </a:r>
            <a:br>
              <a:rPr lang="en-GB" dirty="0"/>
            </a:br>
            <a:br>
              <a:rPr lang="en-GB" dirty="0"/>
            </a:br>
            <a:r>
              <a:rPr lang="en-GB" dirty="0"/>
              <a:t>The IVY training only targeted self-identity but does also contain approach / avoidance elements, such as the word becoming larger as you pull it towards you. </a:t>
            </a: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24262-D47C-D444-8DFB-457E9BF50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07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31</a:t>
            </a:fld>
            <a:endParaRPr lang="en-US"/>
          </a:p>
        </p:txBody>
      </p:sp>
    </p:spTree>
    <p:extLst>
      <p:ext uri="{BB962C8B-B14F-4D97-AF65-F5344CB8AC3E}">
        <p14:creationId xmlns:p14="http://schemas.microsoft.com/office/powerpoint/2010/main" val="391989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24262-D47C-D444-8DFB-457E9BF50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683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33</a:t>
            </a:fld>
            <a:endParaRPr lang="en-US"/>
          </a:p>
        </p:txBody>
      </p:sp>
    </p:spTree>
    <p:extLst>
      <p:ext uri="{BB962C8B-B14F-4D97-AF65-F5344CB8AC3E}">
        <p14:creationId xmlns:p14="http://schemas.microsoft.com/office/powerpoint/2010/main" val="3087608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34</a:t>
            </a:fld>
            <a:endParaRPr lang="en-US"/>
          </a:p>
        </p:txBody>
      </p:sp>
    </p:spTree>
    <p:extLst>
      <p:ext uri="{BB962C8B-B14F-4D97-AF65-F5344CB8AC3E}">
        <p14:creationId xmlns:p14="http://schemas.microsoft.com/office/powerpoint/2010/main" val="32273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35</a:t>
            </a:fld>
            <a:endParaRPr lang="en-US"/>
          </a:p>
        </p:txBody>
      </p:sp>
    </p:spTree>
    <p:extLst>
      <p:ext uri="{BB962C8B-B14F-4D97-AF65-F5344CB8AC3E}">
        <p14:creationId xmlns:p14="http://schemas.microsoft.com/office/powerpoint/2010/main" val="1276942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36</a:t>
            </a:fld>
            <a:endParaRPr lang="en-US"/>
          </a:p>
        </p:txBody>
      </p:sp>
    </p:spTree>
    <p:extLst>
      <p:ext uri="{BB962C8B-B14F-4D97-AF65-F5344CB8AC3E}">
        <p14:creationId xmlns:p14="http://schemas.microsoft.com/office/powerpoint/2010/main" val="324839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4</a:t>
            </a:fld>
            <a:endParaRPr lang="en-US"/>
          </a:p>
        </p:txBody>
      </p:sp>
    </p:spTree>
    <p:extLst>
      <p:ext uri="{BB962C8B-B14F-4D97-AF65-F5344CB8AC3E}">
        <p14:creationId xmlns:p14="http://schemas.microsoft.com/office/powerpoint/2010/main" val="21903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5</a:t>
            </a:fld>
            <a:endParaRPr lang="en-US"/>
          </a:p>
        </p:txBody>
      </p:sp>
    </p:spTree>
    <p:extLst>
      <p:ext uri="{BB962C8B-B14F-4D97-AF65-F5344CB8AC3E}">
        <p14:creationId xmlns:p14="http://schemas.microsoft.com/office/powerpoint/2010/main" val="320730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6</a:t>
            </a:fld>
            <a:endParaRPr lang="en-US"/>
          </a:p>
        </p:txBody>
      </p:sp>
    </p:spTree>
    <p:extLst>
      <p:ext uri="{BB962C8B-B14F-4D97-AF65-F5344CB8AC3E}">
        <p14:creationId xmlns:p14="http://schemas.microsoft.com/office/powerpoint/2010/main" val="253456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7</a:t>
            </a:fld>
            <a:endParaRPr lang="en-US"/>
          </a:p>
        </p:txBody>
      </p:sp>
    </p:spTree>
    <p:extLst>
      <p:ext uri="{BB962C8B-B14F-4D97-AF65-F5344CB8AC3E}">
        <p14:creationId xmlns:p14="http://schemas.microsoft.com/office/powerpoint/2010/main" val="237560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8</a:t>
            </a:fld>
            <a:endParaRPr lang="en-US"/>
          </a:p>
        </p:txBody>
      </p:sp>
    </p:spTree>
    <p:extLst>
      <p:ext uri="{BB962C8B-B14F-4D97-AF65-F5344CB8AC3E}">
        <p14:creationId xmlns:p14="http://schemas.microsoft.com/office/powerpoint/2010/main" val="270608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2724262-D47C-D444-8DFB-457E9BF504E8}" type="slidenum">
              <a:rPr lang="en-US" smtClean="0"/>
              <a:t>9</a:t>
            </a:fld>
            <a:endParaRPr lang="en-US"/>
          </a:p>
        </p:txBody>
      </p:sp>
    </p:spTree>
    <p:extLst>
      <p:ext uri="{BB962C8B-B14F-4D97-AF65-F5344CB8AC3E}">
        <p14:creationId xmlns:p14="http://schemas.microsoft.com/office/powerpoint/2010/main" val="86405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FA728384-E984-F446-A49C-FBBB97E0742D}" type="datetime3">
              <a:rPr lang="en-US" smtClean="0"/>
              <a:t>8 October 2022</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‹nr.›</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3"/>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3"/>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5145157"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18" name="Picture 17">
            <a:extLst>
              <a:ext uri="{FF2B5EF4-FFF2-40B4-BE49-F238E27FC236}">
                <a16:creationId xmlns:a16="http://schemas.microsoft.com/office/drawing/2014/main" id="{AB44F889-6CB5-BD43-B19A-F35F370828C7}"/>
              </a:ext>
            </a:extLst>
          </p:cNvPr>
          <p:cNvPicPr>
            <a:picLocks noChangeAspect="1"/>
          </p:cNvPicPr>
          <p:nvPr userDrawn="1"/>
        </p:nvPicPr>
        <p:blipFill>
          <a:blip r:embed="rId2"/>
          <a:stretch>
            <a:fillRect/>
          </a:stretch>
        </p:blipFill>
        <p:spPr>
          <a:xfrm rot="20241850">
            <a:off x="5966239" y="-3055937"/>
            <a:ext cx="7594600" cy="6807200"/>
          </a:xfrm>
          <a:prstGeom prst="rect">
            <a:avLst/>
          </a:prstGeom>
        </p:spPr>
      </p:pic>
    </p:spTree>
    <p:extLst>
      <p:ext uri="{BB962C8B-B14F-4D97-AF65-F5344CB8AC3E}">
        <p14:creationId xmlns:p14="http://schemas.microsoft.com/office/powerpoint/2010/main" val="274620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 logo own nam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93D4B685-9FED-F545-8AA3-7D67B884E2CE}"/>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‹nr.›</a:t>
            </a:fld>
            <a:endParaRPr lang="en-US" dirty="0"/>
          </a:p>
        </p:txBody>
      </p:sp>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
        <p:nvSpPr>
          <p:cNvPr id="4" name="Text Placeholder 3">
            <a:extLst>
              <a:ext uri="{FF2B5EF4-FFF2-40B4-BE49-F238E27FC236}">
                <a16:creationId xmlns:a16="http://schemas.microsoft.com/office/drawing/2014/main" id="{B3D6F986-96E2-164C-A4A4-BCDB45FCEB84}"/>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5" name="Text Placeholder 3">
            <a:extLst>
              <a:ext uri="{FF2B5EF4-FFF2-40B4-BE49-F238E27FC236}">
                <a16:creationId xmlns:a16="http://schemas.microsoft.com/office/drawing/2014/main" id="{841E5C2C-50FF-634E-807B-2A6B4C766B88}"/>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6" name="Text Placeholder 3">
            <a:extLst>
              <a:ext uri="{FF2B5EF4-FFF2-40B4-BE49-F238E27FC236}">
                <a16:creationId xmlns:a16="http://schemas.microsoft.com/office/drawing/2014/main" id="{BAC4FDA1-EAD9-0143-BBE7-C3C2B96C90C1}"/>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Tree>
    <p:extLst>
      <p:ext uri="{BB962C8B-B14F-4D97-AF65-F5344CB8AC3E}">
        <p14:creationId xmlns:p14="http://schemas.microsoft.com/office/powerpoint/2010/main" val="9131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 logo own nam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BE39757D-25E3-9D4C-89B0-ABC83FC54690}"/>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7" name="Text Placeholder 3">
            <a:extLst>
              <a:ext uri="{FF2B5EF4-FFF2-40B4-BE49-F238E27FC236}">
                <a16:creationId xmlns:a16="http://schemas.microsoft.com/office/drawing/2014/main" id="{CB421DEC-2CA7-C94A-833C-25A48605A751}"/>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3847639B-FEE4-434B-885D-AB2ED1BE4E1D}"/>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B591F65F-2F42-D743-9B78-58BBBB59799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90372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 logo own nam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xfrm>
            <a:off x="313576" y="6144654"/>
            <a:ext cx="441770" cy="441813"/>
          </a:xfrm>
          <a:ln>
            <a:solidFill>
              <a:schemeClr val="accent6"/>
            </a:solidFill>
          </a:ln>
        </p:spPr>
        <p:txBody>
          <a:bodyPr/>
          <a:lstStyle/>
          <a:p>
            <a:fld id="{6586D83B-F5E2-6149-B7DD-0F6F1BA75908}" type="slidenum">
              <a:rPr lang="en-US" smtClean="0"/>
              <a:pPr/>
              <a:t>‹nr.›</a:t>
            </a:fld>
            <a:endParaRPr lang="en-US" dirty="0"/>
          </a:p>
        </p:txBody>
      </p:sp>
      <p:sp>
        <p:nvSpPr>
          <p:cNvPr id="7" name="Text Placeholder 3">
            <a:extLst>
              <a:ext uri="{FF2B5EF4-FFF2-40B4-BE49-F238E27FC236}">
                <a16:creationId xmlns:a16="http://schemas.microsoft.com/office/drawing/2014/main" id="{D381BDAF-9E21-554F-B1E0-988F5E0C4623}"/>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A997D815-DD56-B94F-A323-DFB05DD20BDB}"/>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FD60B78A-3EB3-2E4C-A4F1-5262378EA03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8" name="Picture 7">
            <a:extLst>
              <a:ext uri="{FF2B5EF4-FFF2-40B4-BE49-F238E27FC236}">
                <a16:creationId xmlns:a16="http://schemas.microsoft.com/office/drawing/2014/main" id="{4D17A219-89BE-B349-BB47-80A70966D670}"/>
              </a:ext>
            </a:extLst>
          </p:cNvPr>
          <p:cNvPicPr>
            <a:picLocks noChangeAspect="1"/>
          </p:cNvPicPr>
          <p:nvPr userDrawn="1"/>
        </p:nvPicPr>
        <p:blipFill>
          <a:blip r:embed="rId2"/>
          <a:stretch>
            <a:fillRect/>
          </a:stretch>
        </p:blipFill>
        <p:spPr>
          <a:xfrm rot="20445414">
            <a:off x="6621964" y="-2960252"/>
            <a:ext cx="5006078" cy="6857999"/>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74606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 logo own nam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‹nr.›</a:t>
            </a:fld>
            <a:endParaRPr lang="en-US" dirty="0"/>
          </a:p>
        </p:txBody>
      </p:sp>
      <p:sp>
        <p:nvSpPr>
          <p:cNvPr id="4" name="Text Placeholder 3">
            <a:extLst>
              <a:ext uri="{FF2B5EF4-FFF2-40B4-BE49-F238E27FC236}">
                <a16:creationId xmlns:a16="http://schemas.microsoft.com/office/drawing/2014/main" id="{B3D6F986-96E2-164C-A4A4-BCDB45FCEB84}"/>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5" name="Text Placeholder 3">
            <a:extLst>
              <a:ext uri="{FF2B5EF4-FFF2-40B4-BE49-F238E27FC236}">
                <a16:creationId xmlns:a16="http://schemas.microsoft.com/office/drawing/2014/main" id="{841E5C2C-50FF-634E-807B-2A6B4C766B88}"/>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6" name="Text Placeholder 3">
            <a:extLst>
              <a:ext uri="{FF2B5EF4-FFF2-40B4-BE49-F238E27FC236}">
                <a16:creationId xmlns:a16="http://schemas.microsoft.com/office/drawing/2014/main" id="{BAC4FDA1-EAD9-0143-BBE7-C3C2B96C90C1}"/>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0" name="Picture 9">
            <a:extLst>
              <a:ext uri="{FF2B5EF4-FFF2-40B4-BE49-F238E27FC236}">
                <a16:creationId xmlns:a16="http://schemas.microsoft.com/office/drawing/2014/main" id="{70F39A05-DD33-2447-9C8B-CCC34B471B0B}"/>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48473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 logo own nam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7" name="Text Placeholder 3">
            <a:extLst>
              <a:ext uri="{FF2B5EF4-FFF2-40B4-BE49-F238E27FC236}">
                <a16:creationId xmlns:a16="http://schemas.microsoft.com/office/drawing/2014/main" id="{CB421DEC-2CA7-C94A-833C-25A48605A751}"/>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
        <p:nvSpPr>
          <p:cNvPr id="11" name="Text Placeholder 3">
            <a:extLst>
              <a:ext uri="{FF2B5EF4-FFF2-40B4-BE49-F238E27FC236}">
                <a16:creationId xmlns:a16="http://schemas.microsoft.com/office/drawing/2014/main" id="{3847639B-FEE4-434B-885D-AB2ED1BE4E1D}"/>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B591F65F-2F42-D743-9B78-58BBBB59799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3" name="Picture 12">
            <a:extLst>
              <a:ext uri="{FF2B5EF4-FFF2-40B4-BE49-F238E27FC236}">
                <a16:creationId xmlns:a16="http://schemas.microsoft.com/office/drawing/2014/main" id="{E41F51AA-B0FC-624F-B2A3-94744116F537}"/>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Tree>
    <p:extLst>
      <p:ext uri="{BB962C8B-B14F-4D97-AF65-F5344CB8AC3E}">
        <p14:creationId xmlns:p14="http://schemas.microsoft.com/office/powerpoint/2010/main" val="59252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 logo own nam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
        <p:nvSpPr>
          <p:cNvPr id="7" name="Text Placeholder 3">
            <a:extLst>
              <a:ext uri="{FF2B5EF4-FFF2-40B4-BE49-F238E27FC236}">
                <a16:creationId xmlns:a16="http://schemas.microsoft.com/office/drawing/2014/main" id="{D381BDAF-9E21-554F-B1E0-988F5E0C4623}"/>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A997D815-DD56-B94F-A323-DFB05DD20BDB}"/>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FD60B78A-3EB3-2E4C-A4F1-5262378EA03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3" name="Picture 12">
            <a:extLst>
              <a:ext uri="{FF2B5EF4-FFF2-40B4-BE49-F238E27FC236}">
                <a16:creationId xmlns:a16="http://schemas.microsoft.com/office/drawing/2014/main" id="{A749489D-A1EF-D245-8C9C-0E9C8A6AA0AC}"/>
              </a:ext>
            </a:extLst>
          </p:cNvPr>
          <p:cNvPicPr>
            <a:picLocks noChangeAspect="1"/>
          </p:cNvPicPr>
          <p:nvPr userDrawn="1"/>
        </p:nvPicPr>
        <p:blipFill>
          <a:blip r:embed="rId2"/>
          <a:stretch>
            <a:fillRect/>
          </a:stretch>
        </p:blipFill>
        <p:spPr>
          <a:xfrm rot="20445414">
            <a:off x="6621964" y="-2960252"/>
            <a:ext cx="5006078" cy="6858000"/>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325344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 Table of Content slide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1591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 Table of Content slide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rgbClr val="469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8490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T Table of Content slide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41812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 Table of Content slide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0458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B46EEF56-242D-4244-B1A5-94B892795E2B}" type="datetime3">
              <a:rPr lang="en-US" smtClean="0"/>
              <a:t>8 October 2022</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‹nr.›</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rgbClr val="049DC4"/>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rgbClr val="079CC5"/>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8" y="347663"/>
            <a:ext cx="7470914"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3" name="Picture 2">
            <a:extLst>
              <a:ext uri="{FF2B5EF4-FFF2-40B4-BE49-F238E27FC236}">
                <a16:creationId xmlns:a16="http://schemas.microsoft.com/office/drawing/2014/main" id="{AFD3B795-1F91-E045-91A7-ABD6E806B541}"/>
              </a:ext>
            </a:extLst>
          </p:cNvPr>
          <p:cNvPicPr>
            <a:picLocks noChangeAspect="1"/>
          </p:cNvPicPr>
          <p:nvPr userDrawn="1"/>
        </p:nvPicPr>
        <p:blipFill>
          <a:blip r:embed="rId2"/>
          <a:stretch>
            <a:fillRect/>
          </a:stretch>
        </p:blipFill>
        <p:spPr>
          <a:xfrm rot="19729498">
            <a:off x="8433352" y="-2286867"/>
            <a:ext cx="4191000" cy="6502400"/>
          </a:xfrm>
          <a:prstGeom prst="rect">
            <a:avLst/>
          </a:prstGeom>
        </p:spPr>
      </p:pic>
    </p:spTree>
    <p:extLst>
      <p:ext uri="{BB962C8B-B14F-4D97-AF65-F5344CB8AC3E}">
        <p14:creationId xmlns:p14="http://schemas.microsoft.com/office/powerpoint/2010/main" val="373579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 Table of Content slide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rgbClr val="469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36199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T Table of Content slide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412560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Pi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3"/>
          </a:solidFill>
        </p:spPr>
        <p:txBody>
          <a:bodyPr/>
          <a:lstStyle>
            <a:lvl1pPr marL="0" indent="0">
              <a:buNone/>
              <a:defRPr>
                <a:solidFill>
                  <a:schemeClr val="accent3"/>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679269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rgbClr val="469BC0"/>
          </a:solidFill>
        </p:spPr>
        <p:txBody>
          <a:bodyPr/>
          <a:lstStyle>
            <a:lvl1pPr marL="0" indent="0">
              <a:buNone/>
              <a:defRPr baseline="0">
                <a:solidFill>
                  <a:srgbClr val="469BC0"/>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78610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6"/>
          </a:solidFill>
        </p:spPr>
        <p:txBody>
          <a:bodyPr/>
          <a:lstStyle>
            <a:lvl1pPr marL="0" indent="0">
              <a:buNone/>
              <a:defRPr baseline="0">
                <a:solidFill>
                  <a:schemeClr val="accent6"/>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3445949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F23-5EA4-4041-99C8-3ECD4DD1F8D7}"/>
              </a:ext>
            </a:extLst>
          </p:cNvPr>
          <p:cNvSpPr>
            <a:spLocks noGrp="1"/>
          </p:cNvSpPr>
          <p:nvPr>
            <p:ph type="title"/>
          </p:nvPr>
        </p:nvSpPr>
        <p:spPr>
          <a:xfrm>
            <a:off x="3906077" y="365125"/>
            <a:ext cx="7901609" cy="1325563"/>
          </a:xfrm>
          <a:prstGeom prst="rect">
            <a:avLst/>
          </a:prstGeom>
        </p:spPr>
        <p:txBody>
          <a:bodyPr/>
          <a:lstStyle>
            <a:lvl1pPr algn="l">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AFB694-4AA3-E942-83A3-36D1E517058E}"/>
              </a:ext>
            </a:extLst>
          </p:cNvPr>
          <p:cNvSpPr>
            <a:spLocks noGrp="1"/>
          </p:cNvSpPr>
          <p:nvPr>
            <p:ph idx="1"/>
          </p:nvPr>
        </p:nvSpPr>
        <p:spPr>
          <a:xfrm>
            <a:off x="3906076" y="1825625"/>
            <a:ext cx="7901609" cy="3998705"/>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C98B343-CAD8-014A-B0EF-EC1881EC84DE}"/>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
        <p:nvSpPr>
          <p:cNvPr id="9" name="Picture Placeholder 8">
            <a:extLst>
              <a:ext uri="{FF2B5EF4-FFF2-40B4-BE49-F238E27FC236}">
                <a16:creationId xmlns:a16="http://schemas.microsoft.com/office/drawing/2014/main" id="{0F5F4286-FA17-2C44-826D-6C9B300F23C6}"/>
              </a:ext>
            </a:extLst>
          </p:cNvPr>
          <p:cNvSpPr>
            <a:spLocks noGrp="1"/>
          </p:cNvSpPr>
          <p:nvPr>
            <p:ph type="pic" sz="quarter" idx="11"/>
          </p:nvPr>
        </p:nvSpPr>
        <p:spPr>
          <a:xfrm>
            <a:off x="0" y="0"/>
            <a:ext cx="3746500" cy="6858000"/>
          </a:xfrm>
          <a:prstGeom prst="rect">
            <a:avLst/>
          </a:prstGeom>
        </p:spPr>
        <p:txBody>
          <a:bodyPr/>
          <a:lstStyle/>
          <a:p>
            <a:endParaRPr lang="en-US"/>
          </a:p>
        </p:txBody>
      </p:sp>
    </p:spTree>
    <p:extLst>
      <p:ext uri="{BB962C8B-B14F-4D97-AF65-F5344CB8AC3E}">
        <p14:creationId xmlns:p14="http://schemas.microsoft.com/office/powerpoint/2010/main" val="1827191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127817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80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2526625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2397006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9DF8-7021-F24D-9D64-422EE6E8E0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A6620-024F-F148-AF77-E48DFCE4A3A6}"/>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249834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448D0C12-8DE7-6F48-AD95-D9425B479BDD}" type="datetime3">
              <a:rPr lang="en-US" smtClean="0"/>
              <a:t>8 October 2022</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‹nr.›</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6"/>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6"/>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7500731"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3" name="Picture 2">
            <a:extLst>
              <a:ext uri="{FF2B5EF4-FFF2-40B4-BE49-F238E27FC236}">
                <a16:creationId xmlns:a16="http://schemas.microsoft.com/office/drawing/2014/main" id="{7BBE68D8-70A6-7246-8BE1-4483AA758C93}"/>
              </a:ext>
            </a:extLst>
          </p:cNvPr>
          <p:cNvPicPr>
            <a:picLocks noChangeAspect="1"/>
          </p:cNvPicPr>
          <p:nvPr userDrawn="1"/>
        </p:nvPicPr>
        <p:blipFill>
          <a:blip r:embed="rId2"/>
          <a:stretch>
            <a:fillRect/>
          </a:stretch>
        </p:blipFill>
        <p:spPr>
          <a:xfrm rot="20358674">
            <a:off x="7869330" y="-3081337"/>
            <a:ext cx="5006078" cy="6857999"/>
          </a:xfrm>
          <a:prstGeom prst="rect">
            <a:avLst/>
          </a:prstGeom>
        </p:spPr>
      </p:pic>
    </p:spTree>
    <p:extLst>
      <p:ext uri="{BB962C8B-B14F-4D97-AF65-F5344CB8AC3E}">
        <p14:creationId xmlns:p14="http://schemas.microsoft.com/office/powerpoint/2010/main" val="258824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and Elem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p:txBody>
          <a:bodyPr/>
          <a:lstStyle/>
          <a:p>
            <a:fld id="{6586D83B-F5E2-6149-B7DD-0F6F1BA75908}" type="slidenum">
              <a:rPr lang="en-US" smtClean="0"/>
              <a:pPr/>
              <a:t>‹nr.›</a:t>
            </a:fld>
            <a:endParaRPr lang="en-US" dirty="0"/>
          </a:p>
        </p:txBody>
      </p:sp>
      <p:pic>
        <p:nvPicPr>
          <p:cNvPr id="8" name="Picture 7">
            <a:extLst>
              <a:ext uri="{FF2B5EF4-FFF2-40B4-BE49-F238E27FC236}">
                <a16:creationId xmlns:a16="http://schemas.microsoft.com/office/drawing/2014/main" id="{29A8D731-8FA9-0E45-B31F-157BED3BC03A}"/>
              </a:ext>
            </a:extLst>
          </p:cNvPr>
          <p:cNvPicPr>
            <a:picLocks noChangeAspect="1"/>
          </p:cNvPicPr>
          <p:nvPr userDrawn="1"/>
        </p:nvPicPr>
        <p:blipFill>
          <a:blip r:embed="rId2"/>
          <a:stretch>
            <a:fillRect/>
          </a:stretch>
        </p:blipFill>
        <p:spPr>
          <a:xfrm>
            <a:off x="-4300882" y="1347304"/>
            <a:ext cx="7594600" cy="6807200"/>
          </a:xfrm>
          <a:prstGeom prst="rect">
            <a:avLst/>
          </a:prstGeom>
        </p:spPr>
      </p:pic>
    </p:spTree>
    <p:extLst>
      <p:ext uri="{BB962C8B-B14F-4D97-AF65-F5344CB8AC3E}">
        <p14:creationId xmlns:p14="http://schemas.microsoft.com/office/powerpoint/2010/main" val="4280344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and El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pic>
        <p:nvPicPr>
          <p:cNvPr id="5" name="Picture 4">
            <a:extLst>
              <a:ext uri="{FF2B5EF4-FFF2-40B4-BE49-F238E27FC236}">
                <a16:creationId xmlns:a16="http://schemas.microsoft.com/office/drawing/2014/main" id="{74B99673-6FF4-7541-A582-49C16510D44E}"/>
              </a:ext>
            </a:extLst>
          </p:cNvPr>
          <p:cNvPicPr>
            <a:picLocks noChangeAspect="1"/>
          </p:cNvPicPr>
          <p:nvPr userDrawn="1"/>
        </p:nvPicPr>
        <p:blipFill>
          <a:blip r:embed="rId2"/>
          <a:stretch>
            <a:fillRect/>
          </a:stretch>
        </p:blipFill>
        <p:spPr>
          <a:xfrm rot="12943939">
            <a:off x="-2927110" y="816278"/>
            <a:ext cx="5006078" cy="6858000"/>
          </a:xfrm>
          <a:prstGeom prst="rect">
            <a:avLst/>
          </a:prstGeom>
        </p:spPr>
      </p:pic>
    </p:spTree>
    <p:extLst>
      <p:ext uri="{BB962C8B-B14F-4D97-AF65-F5344CB8AC3E}">
        <p14:creationId xmlns:p14="http://schemas.microsoft.com/office/powerpoint/2010/main" val="385597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and El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65594676-B8AB-AB45-A75E-D070975EC504}"/>
              </a:ext>
            </a:extLst>
          </p:cNvPr>
          <p:cNvPicPr>
            <a:picLocks noChangeAspect="1"/>
          </p:cNvPicPr>
          <p:nvPr userDrawn="1"/>
        </p:nvPicPr>
        <p:blipFill>
          <a:blip r:embed="rId2"/>
          <a:stretch>
            <a:fillRect/>
          </a:stretch>
        </p:blipFill>
        <p:spPr>
          <a:xfrm rot="20642428">
            <a:off x="-1883465" y="1131956"/>
            <a:ext cx="4191000" cy="6502400"/>
          </a:xfrm>
          <a:prstGeom prst="rect">
            <a:avLst/>
          </a:prstGeom>
        </p:spPr>
      </p:pic>
    </p:spTree>
    <p:extLst>
      <p:ext uri="{BB962C8B-B14F-4D97-AF65-F5344CB8AC3E}">
        <p14:creationId xmlns:p14="http://schemas.microsoft.com/office/powerpoint/2010/main" val="3893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4189698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lide Pi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3"/>
          </a:solidFill>
        </p:spPr>
        <p:txBody>
          <a:bodyPr/>
          <a:lstStyle>
            <a:lvl1pPr marL="0" indent="0">
              <a:buNone/>
              <a:defRPr>
                <a:solidFill>
                  <a:schemeClr val="accent3"/>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929284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rgbClr val="469BC0"/>
          </a:solidFill>
        </p:spPr>
        <p:txBody>
          <a:bodyPr/>
          <a:lstStyle>
            <a:lvl1pPr marL="0" indent="0">
              <a:buNone/>
              <a:defRPr baseline="0">
                <a:solidFill>
                  <a:srgbClr val="469BC0"/>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189935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Slide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6"/>
          </a:solidFill>
        </p:spPr>
        <p:txBody>
          <a:bodyPr/>
          <a:lstStyle>
            <a:lvl1pPr marL="0" indent="0">
              <a:buNone/>
              <a:defRPr baseline="0">
                <a:solidFill>
                  <a:schemeClr val="accent6"/>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688698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F23-5EA4-4041-99C8-3ECD4DD1F8D7}"/>
              </a:ext>
            </a:extLst>
          </p:cNvPr>
          <p:cNvSpPr>
            <a:spLocks noGrp="1"/>
          </p:cNvSpPr>
          <p:nvPr>
            <p:ph type="title"/>
          </p:nvPr>
        </p:nvSpPr>
        <p:spPr>
          <a:xfrm>
            <a:off x="3906077" y="365125"/>
            <a:ext cx="7901609" cy="1325563"/>
          </a:xfrm>
          <a:prstGeom prst="rect">
            <a:avLst/>
          </a:prstGeom>
        </p:spPr>
        <p:txBody>
          <a:bodyPr/>
          <a:lstStyle>
            <a:lvl1pPr algn="l">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AFB694-4AA3-E942-83A3-36D1E517058E}"/>
              </a:ext>
            </a:extLst>
          </p:cNvPr>
          <p:cNvSpPr>
            <a:spLocks noGrp="1"/>
          </p:cNvSpPr>
          <p:nvPr>
            <p:ph idx="1"/>
          </p:nvPr>
        </p:nvSpPr>
        <p:spPr>
          <a:xfrm>
            <a:off x="3906076" y="1825625"/>
            <a:ext cx="7901609" cy="3998705"/>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C98B343-CAD8-014A-B0EF-EC1881EC84DE}"/>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
        <p:nvSpPr>
          <p:cNvPr id="9" name="Picture Placeholder 8">
            <a:extLst>
              <a:ext uri="{FF2B5EF4-FFF2-40B4-BE49-F238E27FC236}">
                <a16:creationId xmlns:a16="http://schemas.microsoft.com/office/drawing/2014/main" id="{0F5F4286-FA17-2C44-826D-6C9B300F23C6}"/>
              </a:ext>
            </a:extLst>
          </p:cNvPr>
          <p:cNvSpPr>
            <a:spLocks noGrp="1"/>
          </p:cNvSpPr>
          <p:nvPr>
            <p:ph type="pic" sz="quarter" idx="11"/>
          </p:nvPr>
        </p:nvSpPr>
        <p:spPr>
          <a:xfrm>
            <a:off x="0" y="0"/>
            <a:ext cx="3746500" cy="6858000"/>
          </a:xfrm>
          <a:prstGeom prst="rect">
            <a:avLst/>
          </a:prstGeom>
        </p:spPr>
        <p:txBody>
          <a:bodyPr/>
          <a:lstStyle/>
          <a:p>
            <a:endParaRPr lang="en-US"/>
          </a:p>
        </p:txBody>
      </p:sp>
    </p:spTree>
    <p:extLst>
      <p:ext uri="{BB962C8B-B14F-4D97-AF65-F5344CB8AC3E}">
        <p14:creationId xmlns:p14="http://schemas.microsoft.com/office/powerpoint/2010/main" val="1039515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154930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7999"/>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82762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93D4B685-9FED-F545-8AA3-7D67B884E2CE}"/>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‹nr.›</a:t>
            </a:fld>
            <a:endParaRPr lang="en-US" dirty="0"/>
          </a:p>
        </p:txBody>
      </p:sp>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36731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1384472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5157787"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9DF8-7021-F24D-9D64-422EE6E8E0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A6620-024F-F148-AF77-E48DFCE4A3A6}"/>
              </a:ext>
            </a:extLst>
          </p:cNvPr>
          <p:cNvSpPr>
            <a:spLocks noGrp="1"/>
          </p:cNvSpPr>
          <p:nvPr>
            <p:ph sz="quarter" idx="4"/>
          </p:nvPr>
        </p:nvSpPr>
        <p:spPr>
          <a:xfrm>
            <a:off x="6172200" y="2505075"/>
            <a:ext cx="5183188"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3657549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and Elem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p:txBody>
          <a:bodyPr/>
          <a:lstStyle/>
          <a:p>
            <a:fld id="{6586D83B-F5E2-6149-B7DD-0F6F1BA75908}" type="slidenum">
              <a:rPr lang="en-US" smtClean="0"/>
              <a:pPr/>
              <a:t>‹nr.›</a:t>
            </a:fld>
            <a:endParaRPr lang="en-US" dirty="0"/>
          </a:p>
        </p:txBody>
      </p:sp>
      <p:pic>
        <p:nvPicPr>
          <p:cNvPr id="8" name="Picture 7">
            <a:extLst>
              <a:ext uri="{FF2B5EF4-FFF2-40B4-BE49-F238E27FC236}">
                <a16:creationId xmlns:a16="http://schemas.microsoft.com/office/drawing/2014/main" id="{29A8D731-8FA9-0E45-B31F-157BED3BC03A}"/>
              </a:ext>
            </a:extLst>
          </p:cNvPr>
          <p:cNvPicPr>
            <a:picLocks noChangeAspect="1"/>
          </p:cNvPicPr>
          <p:nvPr userDrawn="1"/>
        </p:nvPicPr>
        <p:blipFill>
          <a:blip r:embed="rId2"/>
          <a:stretch>
            <a:fillRect/>
          </a:stretch>
        </p:blipFill>
        <p:spPr>
          <a:xfrm>
            <a:off x="-4300882" y="1347304"/>
            <a:ext cx="7594600" cy="6807200"/>
          </a:xfrm>
          <a:prstGeom prst="rect">
            <a:avLst/>
          </a:prstGeom>
        </p:spPr>
      </p:pic>
    </p:spTree>
    <p:extLst>
      <p:ext uri="{BB962C8B-B14F-4D97-AF65-F5344CB8AC3E}">
        <p14:creationId xmlns:p14="http://schemas.microsoft.com/office/powerpoint/2010/main" val="2307970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and El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pic>
        <p:nvPicPr>
          <p:cNvPr id="5" name="Picture 4">
            <a:extLst>
              <a:ext uri="{FF2B5EF4-FFF2-40B4-BE49-F238E27FC236}">
                <a16:creationId xmlns:a16="http://schemas.microsoft.com/office/drawing/2014/main" id="{74B99673-6FF4-7541-A582-49C16510D44E}"/>
              </a:ext>
            </a:extLst>
          </p:cNvPr>
          <p:cNvPicPr>
            <a:picLocks noChangeAspect="1"/>
          </p:cNvPicPr>
          <p:nvPr userDrawn="1"/>
        </p:nvPicPr>
        <p:blipFill>
          <a:blip r:embed="rId2"/>
          <a:stretch>
            <a:fillRect/>
          </a:stretch>
        </p:blipFill>
        <p:spPr>
          <a:xfrm rot="12943939">
            <a:off x="-2927110" y="816278"/>
            <a:ext cx="5006078" cy="6857999"/>
          </a:xfrm>
          <a:prstGeom prst="rect">
            <a:avLst/>
          </a:prstGeom>
        </p:spPr>
      </p:pic>
    </p:spTree>
    <p:extLst>
      <p:ext uri="{BB962C8B-B14F-4D97-AF65-F5344CB8AC3E}">
        <p14:creationId xmlns:p14="http://schemas.microsoft.com/office/powerpoint/2010/main" val="1418706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and El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65594676-B8AB-AB45-A75E-D070975EC504}"/>
              </a:ext>
            </a:extLst>
          </p:cNvPr>
          <p:cNvPicPr>
            <a:picLocks noChangeAspect="1"/>
          </p:cNvPicPr>
          <p:nvPr userDrawn="1"/>
        </p:nvPicPr>
        <p:blipFill>
          <a:blip r:embed="rId2"/>
          <a:stretch>
            <a:fillRect/>
          </a:stretch>
        </p:blipFill>
        <p:spPr>
          <a:xfrm rot="20642428">
            <a:off x="-1883465" y="1131956"/>
            <a:ext cx="4191000" cy="6502400"/>
          </a:xfrm>
          <a:prstGeom prst="rect">
            <a:avLst/>
          </a:prstGeom>
        </p:spPr>
      </p:pic>
    </p:spTree>
    <p:extLst>
      <p:ext uri="{BB962C8B-B14F-4D97-AF65-F5344CB8AC3E}">
        <p14:creationId xmlns:p14="http://schemas.microsoft.com/office/powerpoint/2010/main" val="2186883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42391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BE39757D-25E3-9D4C-89B0-ABC83FC54690}"/>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71551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4D17A219-89BE-B349-BB47-80A70966D670}"/>
              </a:ext>
            </a:extLst>
          </p:cNvPr>
          <p:cNvPicPr>
            <a:picLocks noChangeAspect="1"/>
          </p:cNvPicPr>
          <p:nvPr userDrawn="1"/>
        </p:nvPicPr>
        <p:blipFill>
          <a:blip r:embed="rId2"/>
          <a:stretch>
            <a:fillRect/>
          </a:stretch>
        </p:blipFill>
        <p:spPr>
          <a:xfrm rot="20445414">
            <a:off x="6621964" y="-2960252"/>
            <a:ext cx="5006078" cy="6857999"/>
          </a:xfrm>
          <a:prstGeom prst="rect">
            <a:avLst/>
          </a:prstGeom>
        </p:spPr>
      </p:pic>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64770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‹nr.›</a:t>
            </a:fld>
            <a:endParaRPr lang="en-US" dirty="0"/>
          </a:p>
        </p:txBody>
      </p:sp>
      <p:pic>
        <p:nvPicPr>
          <p:cNvPr id="6" name="Picture 5">
            <a:extLst>
              <a:ext uri="{FF2B5EF4-FFF2-40B4-BE49-F238E27FC236}">
                <a16:creationId xmlns:a16="http://schemas.microsoft.com/office/drawing/2014/main" id="{A38A259F-F77C-CD45-ADDA-0D9422544EC6}"/>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34350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‹nr.›</a:t>
            </a:fld>
            <a:endParaRPr lang="en-US" dirty="0"/>
          </a:p>
        </p:txBody>
      </p:sp>
      <p:pic>
        <p:nvPicPr>
          <p:cNvPr id="6" name="Picture 5">
            <a:extLst>
              <a:ext uri="{FF2B5EF4-FFF2-40B4-BE49-F238E27FC236}">
                <a16:creationId xmlns:a16="http://schemas.microsoft.com/office/drawing/2014/main" id="{B3A007E1-F11B-744B-B3D7-950234A31553}"/>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136175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‹nr.›</a:t>
            </a:fld>
            <a:endParaRPr lang="en-US" dirty="0"/>
          </a:p>
        </p:txBody>
      </p:sp>
      <p:pic>
        <p:nvPicPr>
          <p:cNvPr id="6" name="Picture 5">
            <a:extLst>
              <a:ext uri="{FF2B5EF4-FFF2-40B4-BE49-F238E27FC236}">
                <a16:creationId xmlns:a16="http://schemas.microsoft.com/office/drawing/2014/main" id="{A6FEDF2C-C0B6-1B4F-BB78-72D2EA116967}"/>
              </a:ext>
            </a:extLst>
          </p:cNvPr>
          <p:cNvPicPr>
            <a:picLocks noChangeAspect="1"/>
          </p:cNvPicPr>
          <p:nvPr userDrawn="1"/>
        </p:nvPicPr>
        <p:blipFill>
          <a:blip r:embed="rId2"/>
          <a:stretch>
            <a:fillRect/>
          </a:stretch>
        </p:blipFill>
        <p:spPr>
          <a:xfrm rot="20445414">
            <a:off x="6621964" y="-2960252"/>
            <a:ext cx="5006078" cy="6858000"/>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87802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8.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9.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18661" y="6356350"/>
            <a:ext cx="2365513" cy="365125"/>
          </a:xfrm>
          <a:prstGeom prst="rect">
            <a:avLst/>
          </a:prstGeom>
        </p:spPr>
        <p:txBody>
          <a:bodyPr vert="horz" lIns="91440" tIns="45720" rIns="91440" bIns="45720" rtlCol="0" anchor="ctr"/>
          <a:lstStyle>
            <a:lvl1pPr algn="l">
              <a:defRPr sz="1200" cap="all" baseline="0">
                <a:solidFill>
                  <a:schemeClr val="bg1"/>
                </a:solidFill>
                <a:latin typeface="Arial" panose="020B0604020202020204" pitchFamily="34" charset="0"/>
              </a:defRPr>
            </a:lvl1pPr>
          </a:lstStyle>
          <a:p>
            <a:fld id="{8E469526-6E45-7F42-9A5B-A968FB10F2EF}" type="datetime3">
              <a:rPr lang="en-US" smtClean="0"/>
              <a:pPr/>
              <a:t>8 October 2022</a:t>
            </a:fld>
            <a:endParaRPr lang="en-US" dirty="0"/>
          </a:p>
        </p:txBody>
      </p:sp>
      <p:sp>
        <p:nvSpPr>
          <p:cNvPr id="5" name="Footer Placeholder 4"/>
          <p:cNvSpPr>
            <a:spLocks noGrp="1"/>
          </p:cNvSpPr>
          <p:nvPr>
            <p:ph type="ftr" sz="quarter" idx="3"/>
          </p:nvPr>
        </p:nvSpPr>
        <p:spPr>
          <a:xfrm>
            <a:off x="4015409" y="6356350"/>
            <a:ext cx="6370982" cy="365125"/>
          </a:xfrm>
          <a:prstGeom prst="rect">
            <a:avLst/>
          </a:prstGeom>
        </p:spPr>
        <p:txBody>
          <a:bodyPr vert="horz" lIns="91440" tIns="45720" rIns="91440" bIns="45720" rtlCol="0" anchor="ctr"/>
          <a:lstStyle>
            <a:lvl1pPr algn="l">
              <a:defRPr sz="1200" cap="all" baseline="0">
                <a:solidFill>
                  <a:schemeClr val="bg1"/>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082130" y="6356350"/>
            <a:ext cx="844826" cy="365125"/>
          </a:xfrm>
          <a:prstGeom prst="rect">
            <a:avLst/>
          </a:prstGeom>
        </p:spPr>
        <p:txBody>
          <a:bodyPr vert="horz" lIns="91440" tIns="45720" rIns="91440" bIns="45720" rtlCol="0" anchor="ctr"/>
          <a:lstStyle>
            <a:lvl1pPr algn="r">
              <a:defRPr sz="1200" baseline="0">
                <a:solidFill>
                  <a:schemeClr val="bg1"/>
                </a:solidFill>
              </a:defRPr>
            </a:lvl1pPr>
          </a:lstStyle>
          <a:p>
            <a:fld id="{59D79D20-9926-6947-91A9-E826DAB4C488}" type="slidenum">
              <a:rPr lang="en-US" smtClean="0"/>
              <a:pPr/>
              <a:t>‹nr.›</a:t>
            </a:fld>
            <a:endParaRPr lang="en-US" dirty="0"/>
          </a:p>
        </p:txBody>
      </p:sp>
      <p:pic>
        <p:nvPicPr>
          <p:cNvPr id="8" name="Picture 7">
            <a:extLst>
              <a:ext uri="{FF2B5EF4-FFF2-40B4-BE49-F238E27FC236}">
                <a16:creationId xmlns:a16="http://schemas.microsoft.com/office/drawing/2014/main" id="{C2310C1B-65DB-2343-8AA3-FE42BB8807D3}"/>
              </a:ext>
            </a:extLst>
          </p:cNvPr>
          <p:cNvPicPr>
            <a:picLocks noChangeAspect="1"/>
          </p:cNvPicPr>
          <p:nvPr userDrawn="1"/>
        </p:nvPicPr>
        <p:blipFill>
          <a:blip r:embed="rId5"/>
          <a:stretch>
            <a:fillRect/>
          </a:stretch>
        </p:blipFill>
        <p:spPr>
          <a:xfrm>
            <a:off x="3332205" y="1500167"/>
            <a:ext cx="5527589" cy="2757393"/>
          </a:xfrm>
          <a:prstGeom prst="rect">
            <a:avLst/>
          </a:prstGeom>
        </p:spPr>
      </p:pic>
    </p:spTree>
    <p:extLst>
      <p:ext uri="{BB962C8B-B14F-4D97-AF65-F5344CB8AC3E}">
        <p14:creationId xmlns:p14="http://schemas.microsoft.com/office/powerpoint/2010/main" val="143676122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Lst>
  <p:hf hdr="0"/>
  <p:txStyles>
    <p:titleStyle>
      <a:lvl1pPr algn="l" defTabSz="914400" rtl="0" eaLnBrk="1" latinLnBrk="0" hangingPunct="1">
        <a:lnSpc>
          <a:spcPct val="90000"/>
        </a:lnSpc>
        <a:spcBef>
          <a:spcPct val="0"/>
        </a:spcBef>
        <a:buNone/>
        <a:defRPr sz="3600" b="1" i="0" kern="1200" cap="all"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7" y="-3948719"/>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10322845" y="5951413"/>
            <a:ext cx="1660433" cy="828294"/>
          </a:xfrm>
          <a:prstGeom prst="rect">
            <a:avLst/>
          </a:prstGeom>
        </p:spPr>
      </p:pic>
    </p:spTree>
    <p:extLst>
      <p:ext uri="{BB962C8B-B14F-4D97-AF65-F5344CB8AC3E}">
        <p14:creationId xmlns:p14="http://schemas.microsoft.com/office/powerpoint/2010/main" val="124551211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83C4E7C-85E8-C546-AFA4-9DEF64C257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38472" y="-3939482"/>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7" name="Picture 6">
            <a:extLst>
              <a:ext uri="{FF2B5EF4-FFF2-40B4-BE49-F238E27FC236}">
                <a16:creationId xmlns:a16="http://schemas.microsoft.com/office/drawing/2014/main" id="{0DD38910-B416-8247-A854-5A62E31E7A76}"/>
              </a:ext>
            </a:extLst>
          </p:cNvPr>
          <p:cNvPicPr>
            <a:picLocks noChangeAspect="1"/>
          </p:cNvPicPr>
          <p:nvPr userDrawn="1"/>
        </p:nvPicPr>
        <p:blipFill>
          <a:blip r:embed="rId6"/>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197325902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7" y="-3948719"/>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31357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884555" y="5951413"/>
            <a:ext cx="1660433" cy="828294"/>
          </a:xfrm>
          <a:prstGeom prst="rect">
            <a:avLst/>
          </a:prstGeom>
        </p:spPr>
      </p:pic>
      <p:cxnSp>
        <p:nvCxnSpPr>
          <p:cNvPr id="5" name="Straight Connector 4">
            <a:extLst>
              <a:ext uri="{FF2B5EF4-FFF2-40B4-BE49-F238E27FC236}">
                <a16:creationId xmlns:a16="http://schemas.microsoft.com/office/drawing/2014/main" id="{A72C1AB5-3A56-FC40-9039-7F559F192A9B}"/>
              </a:ext>
            </a:extLst>
          </p:cNvPr>
          <p:cNvCxnSpPr>
            <a:cxnSpLocks/>
          </p:cNvCxnSpPr>
          <p:nvPr userDrawn="1"/>
        </p:nvCxnSpPr>
        <p:spPr>
          <a:xfrm>
            <a:off x="2544988" y="6144654"/>
            <a:ext cx="0" cy="44181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071062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38472" y="-3939482"/>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31357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884555" y="5951413"/>
            <a:ext cx="1660433" cy="828293"/>
          </a:xfrm>
          <a:prstGeom prst="rect">
            <a:avLst/>
          </a:prstGeom>
        </p:spPr>
      </p:pic>
      <p:cxnSp>
        <p:nvCxnSpPr>
          <p:cNvPr id="5" name="Straight Connector 4">
            <a:extLst>
              <a:ext uri="{FF2B5EF4-FFF2-40B4-BE49-F238E27FC236}">
                <a16:creationId xmlns:a16="http://schemas.microsoft.com/office/drawing/2014/main" id="{A72C1AB5-3A56-FC40-9039-7F559F192A9B}"/>
              </a:ext>
            </a:extLst>
          </p:cNvPr>
          <p:cNvCxnSpPr>
            <a:cxnSpLocks/>
          </p:cNvCxnSpPr>
          <p:nvPr userDrawn="1"/>
        </p:nvCxnSpPr>
        <p:spPr>
          <a:xfrm>
            <a:off x="2544988" y="6144654"/>
            <a:ext cx="0" cy="44181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493959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6" y="-3531276"/>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10322845" y="5951413"/>
            <a:ext cx="1660433" cy="828294"/>
          </a:xfrm>
          <a:prstGeom prst="rect">
            <a:avLst/>
          </a:prstGeom>
        </p:spPr>
      </p:pic>
      <p:sp>
        <p:nvSpPr>
          <p:cNvPr id="5" name="TextBox 4">
            <a:extLst>
              <a:ext uri="{FF2B5EF4-FFF2-40B4-BE49-F238E27FC236}">
                <a16:creationId xmlns:a16="http://schemas.microsoft.com/office/drawing/2014/main" id="{E95A558B-91BD-CD4E-869E-A90063D9ED3B}"/>
              </a:ext>
            </a:extLst>
          </p:cNvPr>
          <p:cNvSpPr txBox="1"/>
          <p:nvPr userDrawn="1"/>
        </p:nvSpPr>
        <p:spPr>
          <a:xfrm>
            <a:off x="674915" y="508706"/>
            <a:ext cx="10613572" cy="1015663"/>
          </a:xfrm>
          <a:prstGeom prst="rect">
            <a:avLst/>
          </a:prstGeom>
          <a:noFill/>
        </p:spPr>
        <p:txBody>
          <a:bodyPr wrap="square" rtlCol="0">
            <a:spAutoFit/>
          </a:bodyPr>
          <a:lstStyle/>
          <a:p>
            <a:r>
              <a:rPr lang="en-US" sz="6000" dirty="0">
                <a:solidFill>
                  <a:schemeClr val="tx1"/>
                </a:solidFill>
                <a:latin typeface="Arial Narrow" panose="020B0606020202030204" pitchFamily="34" charset="0"/>
              </a:rPr>
              <a:t>IN THIS PRESENTATION:</a:t>
            </a:r>
          </a:p>
        </p:txBody>
      </p:sp>
    </p:spTree>
    <p:extLst>
      <p:ext uri="{BB962C8B-B14F-4D97-AF65-F5344CB8AC3E}">
        <p14:creationId xmlns:p14="http://schemas.microsoft.com/office/powerpoint/2010/main" val="214423024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6" y="-3531276"/>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10322845" y="5951413"/>
            <a:ext cx="1660433" cy="828293"/>
          </a:xfrm>
          <a:prstGeom prst="rect">
            <a:avLst/>
          </a:prstGeom>
        </p:spPr>
      </p:pic>
      <p:sp>
        <p:nvSpPr>
          <p:cNvPr id="5" name="TextBox 4">
            <a:extLst>
              <a:ext uri="{FF2B5EF4-FFF2-40B4-BE49-F238E27FC236}">
                <a16:creationId xmlns:a16="http://schemas.microsoft.com/office/drawing/2014/main" id="{E95A558B-91BD-CD4E-869E-A90063D9ED3B}"/>
              </a:ext>
            </a:extLst>
          </p:cNvPr>
          <p:cNvSpPr txBox="1"/>
          <p:nvPr userDrawn="1"/>
        </p:nvSpPr>
        <p:spPr>
          <a:xfrm>
            <a:off x="674915" y="508706"/>
            <a:ext cx="10613572" cy="1015663"/>
          </a:xfrm>
          <a:prstGeom prst="rect">
            <a:avLst/>
          </a:prstGeom>
          <a:noFill/>
        </p:spPr>
        <p:txBody>
          <a:bodyPr wrap="square" rtlCol="0">
            <a:spAutoFit/>
          </a:bodyPr>
          <a:lstStyle/>
          <a:p>
            <a:r>
              <a:rPr lang="en-US" sz="6000" baseline="0" dirty="0">
                <a:solidFill>
                  <a:schemeClr val="bg1"/>
                </a:solidFill>
                <a:latin typeface="Arial Narrow" panose="020B0606020202030204" pitchFamily="34" charset="0"/>
              </a:rPr>
              <a:t>IN THIS PRESENTATION:</a:t>
            </a:r>
          </a:p>
        </p:txBody>
      </p:sp>
    </p:spTree>
    <p:extLst>
      <p:ext uri="{BB962C8B-B14F-4D97-AF65-F5344CB8AC3E}">
        <p14:creationId xmlns:p14="http://schemas.microsoft.com/office/powerpoint/2010/main" val="74782841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14"/>
          <a:stretch>
            <a:fillRect/>
          </a:stretch>
        </p:blipFill>
        <p:spPr>
          <a:xfrm>
            <a:off x="10322845" y="5951413"/>
            <a:ext cx="1660433" cy="828294"/>
          </a:xfrm>
          <a:prstGeom prst="rect">
            <a:avLst/>
          </a:prstGeom>
        </p:spPr>
      </p:pic>
    </p:spTree>
    <p:extLst>
      <p:ext uri="{BB962C8B-B14F-4D97-AF65-F5344CB8AC3E}">
        <p14:creationId xmlns:p14="http://schemas.microsoft.com/office/powerpoint/2010/main" val="1478501032"/>
      </p:ext>
    </p:extLst>
  </p:cSld>
  <p:clrMap bg1="lt1" tx1="dk1" bg2="lt2" tx2="dk2" accent1="accent1" accent2="accent2" accent3="accent3" accent4="accent4" accent5="accent5" accent6="accent6" hlink="hlink" folHlink="folHlink"/>
  <p:sldLayoutIdLst>
    <p:sldLayoutId id="2147483950" r:id="rId1"/>
    <p:sldLayoutId id="2147483962" r:id="rId2"/>
    <p:sldLayoutId id="2147483961" r:id="rId3"/>
    <p:sldLayoutId id="2147483951" r:id="rId4"/>
    <p:sldLayoutId id="2147483953" r:id="rId5"/>
    <p:sldLayoutId id="2147483963" r:id="rId6"/>
    <p:sldLayoutId id="2147483964" r:id="rId7"/>
    <p:sldLayoutId id="2147483954" r:id="rId8"/>
    <p:sldLayoutId id="2147483955" r:id="rId9"/>
    <p:sldLayoutId id="2147483966" r:id="rId10"/>
    <p:sldLayoutId id="2147483965" r:id="rId11"/>
    <p:sldLayoutId id="2147483956" r:id="rId12"/>
  </p:sldLayoutIdLst>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‹nr.›</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14"/>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29178844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8" r:id="rId10"/>
    <p:sldLayoutId id="2147483977" r:id="rId11"/>
    <p:sldLayoutId id="2147483979" r:id="rId12"/>
  </p:sldLayoutIdLst>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app.gorilla.sc/admin/experiment/12490/design"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hyperlink" Target="mailto:j.a.geerts@utwente.n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3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86D83B-F5E2-6149-B7DD-0F6F1BA75908}" type="slidenum">
              <a:rPr lang="en-US" smtClean="0"/>
              <a:pPr/>
              <a:t>1</a:t>
            </a:fld>
            <a:endParaRPr lang="en-US" dirty="0"/>
          </a:p>
        </p:txBody>
      </p:sp>
      <p:sp>
        <p:nvSpPr>
          <p:cNvPr id="4" name="Title 3"/>
          <p:cNvSpPr>
            <a:spLocks noGrp="1"/>
          </p:cNvSpPr>
          <p:nvPr>
            <p:ph type="title"/>
          </p:nvPr>
        </p:nvSpPr>
        <p:spPr>
          <a:xfrm>
            <a:off x="156116" y="1147134"/>
            <a:ext cx="11741475" cy="4277585"/>
          </a:xfrm>
          <a:noFill/>
        </p:spPr>
        <p:txBody>
          <a:bodyPr/>
          <a:lstStyle/>
          <a:p>
            <a:br>
              <a:rPr lang="nl-NL" sz="3600" dirty="0">
                <a:effectLst/>
                <a:ea typeface="Times New Roman" panose="02020603050405020304" pitchFamily="18" charset="0"/>
                <a:cs typeface="Arial" panose="020B0604020202020204" pitchFamily="34" charset="0"/>
              </a:rPr>
            </a:br>
            <a:r>
              <a:rPr lang="nl-NL" sz="3600" dirty="0">
                <a:effectLst/>
                <a:ea typeface="Times New Roman" panose="02020603050405020304" pitchFamily="18" charset="0"/>
                <a:cs typeface="Arial" panose="020B0604020202020204" pitchFamily="34" charset="0"/>
              </a:rPr>
              <a:t>Werkt </a:t>
            </a:r>
            <a:r>
              <a:rPr lang="nl-NL" sz="3600" dirty="0" err="1">
                <a:effectLst/>
                <a:ea typeface="Times New Roman" panose="02020603050405020304" pitchFamily="18" charset="0"/>
                <a:cs typeface="Arial" panose="020B0604020202020204" pitchFamily="34" charset="0"/>
              </a:rPr>
              <a:t>e-health</a:t>
            </a:r>
            <a:r>
              <a:rPr lang="nl-NL" sz="3600" dirty="0">
                <a:effectLst/>
                <a:ea typeface="Times New Roman" panose="02020603050405020304" pitchFamily="18" charset="0"/>
                <a:cs typeface="Arial" panose="020B0604020202020204" pitchFamily="34" charset="0"/>
              </a:rPr>
              <a:t> bij vermoeidheid?</a:t>
            </a:r>
            <a:br>
              <a:rPr lang="nl-NL" sz="3600" dirty="0">
                <a:effectLst/>
                <a:ea typeface="Times New Roman" panose="02020603050405020304" pitchFamily="18" charset="0"/>
                <a:cs typeface="Arial" panose="020B0604020202020204" pitchFamily="34" charset="0"/>
              </a:rPr>
            </a:br>
            <a:br>
              <a:rPr lang="nl-NL" sz="3600" dirty="0">
                <a:effectLst/>
                <a:ea typeface="Times New Roman" panose="02020603050405020304" pitchFamily="18" charset="0"/>
                <a:cs typeface="Arial" panose="020B0604020202020204" pitchFamily="34" charset="0"/>
              </a:rPr>
            </a:br>
            <a:r>
              <a:rPr lang="nl-NL" sz="3600" dirty="0">
                <a:effectLst/>
                <a:ea typeface="Times New Roman" panose="02020603050405020304" pitchFamily="18" charset="0"/>
                <a:cs typeface="Arial" panose="020B0604020202020204" pitchFamily="34" charset="0"/>
              </a:rPr>
              <a:t>Cognitieve Bias Modificatie training</a:t>
            </a:r>
            <a:br>
              <a:rPr lang="nl-NL" sz="3600" dirty="0">
                <a:effectLst/>
                <a:ea typeface="Times New Roman" panose="02020603050405020304" pitchFamily="18" charset="0"/>
                <a:cs typeface="Arial" panose="020B0604020202020204" pitchFamily="34" charset="0"/>
              </a:rPr>
            </a:br>
            <a:r>
              <a:rPr lang="nl-NL" sz="3600" dirty="0">
                <a:effectLst/>
                <a:ea typeface="Times New Roman" panose="02020603050405020304" pitchFamily="18" charset="0"/>
                <a:cs typeface="Arial" panose="020B0604020202020204" pitchFamily="34" charset="0"/>
              </a:rPr>
              <a:t>tegen vermoeidheid </a:t>
            </a:r>
            <a:r>
              <a:rPr lang="nl-NL" sz="3600" dirty="0">
                <a:ea typeface="Times New Roman" panose="02020603050405020304" pitchFamily="18" charset="0"/>
                <a:cs typeface="Arial" panose="020B0604020202020204" pitchFamily="34" charset="0"/>
              </a:rPr>
              <a:t>bij </a:t>
            </a:r>
            <a:r>
              <a:rPr lang="nl-NL" sz="3600" dirty="0">
                <a:effectLst/>
                <a:ea typeface="Times New Roman" panose="02020603050405020304" pitchFamily="18" charset="0"/>
                <a:cs typeface="Arial" panose="020B0604020202020204" pitchFamily="34" charset="0"/>
              </a:rPr>
              <a:t>Nierpatiënten</a:t>
            </a:r>
            <a:r>
              <a:rPr lang="nl-NL" sz="3600" dirty="0">
                <a:ea typeface="Times New Roman" panose="02020603050405020304" pitchFamily="18" charset="0"/>
                <a:cs typeface="Arial" panose="020B0604020202020204" pitchFamily="34" charset="0"/>
              </a:rPr>
              <a:t> </a:t>
            </a:r>
            <a:br>
              <a:rPr lang="nl-NL" sz="3600" dirty="0">
                <a:ea typeface="Times New Roman" panose="02020603050405020304" pitchFamily="18" charset="0"/>
                <a:cs typeface="Arial" panose="020B0604020202020204" pitchFamily="34" charset="0"/>
              </a:rPr>
            </a:br>
            <a:r>
              <a:rPr lang="nl-NL" sz="3600" dirty="0">
                <a:ea typeface="Times New Roman" panose="02020603050405020304" pitchFamily="18" charset="0"/>
                <a:cs typeface="Arial" panose="020B0604020202020204" pitchFamily="34" charset="0"/>
              </a:rPr>
              <a:t>en Borstkankerpatiënten</a:t>
            </a:r>
            <a:r>
              <a:rPr lang="nl-NL" sz="3600" dirty="0">
                <a:effectLst/>
                <a:ea typeface="Times New Roman" panose="02020603050405020304" pitchFamily="18" charset="0"/>
                <a:cs typeface="Arial" panose="020B0604020202020204" pitchFamily="34" charset="0"/>
              </a:rPr>
              <a:t> </a:t>
            </a:r>
            <a:br>
              <a:rPr lang="nl-NL" sz="3600" dirty="0">
                <a:ea typeface="Times New Roman" panose="02020603050405020304" pitchFamily="18" charset="0"/>
                <a:cs typeface="Arial" panose="020B0604020202020204" pitchFamily="34" charset="0"/>
              </a:rPr>
            </a:br>
            <a:br>
              <a:rPr lang="nl-NL" sz="3600" dirty="0">
                <a:ea typeface="Times New Roman" panose="02020603050405020304" pitchFamily="18" charset="0"/>
                <a:cs typeface="Arial" panose="020B0604020202020204" pitchFamily="34" charset="0"/>
              </a:rPr>
            </a:br>
            <a:r>
              <a:rPr lang="nl-NL" sz="3600" dirty="0">
                <a:effectLst/>
                <a:ea typeface="Times New Roman" panose="02020603050405020304" pitchFamily="18" charset="0"/>
                <a:cs typeface="Arial" panose="020B0604020202020204" pitchFamily="34" charset="0"/>
              </a:rPr>
              <a:t>User evaluaties en voorlopige effecten </a:t>
            </a:r>
            <a:endParaRPr lang="nl-NL" sz="3600" dirty="0">
              <a:solidFill>
                <a:srgbClr val="E6007E"/>
              </a:solidFill>
            </a:endParaRPr>
          </a:p>
        </p:txBody>
      </p:sp>
      <p:sp>
        <p:nvSpPr>
          <p:cNvPr id="2" name="Tekstvak 1">
            <a:extLst>
              <a:ext uri="{FF2B5EF4-FFF2-40B4-BE49-F238E27FC236}">
                <a16:creationId xmlns:a16="http://schemas.microsoft.com/office/drawing/2014/main" id="{A6C4550C-E39D-7E4B-90BB-87EB561B3693}"/>
              </a:ext>
            </a:extLst>
          </p:cNvPr>
          <p:cNvSpPr txBox="1"/>
          <p:nvPr/>
        </p:nvSpPr>
        <p:spPr>
          <a:xfrm>
            <a:off x="0" y="33173"/>
            <a:ext cx="3429000" cy="338554"/>
          </a:xfrm>
          <a:prstGeom prst="rect">
            <a:avLst/>
          </a:prstGeom>
          <a:noFill/>
        </p:spPr>
        <p:txBody>
          <a:bodyPr wrap="square" rtlCol="0">
            <a:spAutoFit/>
          </a:bodyPr>
          <a:lstStyle/>
          <a:p>
            <a:r>
              <a:rPr lang="en-AU" sz="1600" dirty="0"/>
              <a:t>W</a:t>
            </a:r>
            <a:r>
              <a:rPr lang="nl-NL" sz="1600" dirty="0" err="1"/>
              <a:t>ebinar</a:t>
            </a:r>
            <a:r>
              <a:rPr lang="nl-NL" sz="1600" dirty="0"/>
              <a:t> </a:t>
            </a:r>
            <a:r>
              <a:rPr lang="nl-NL" sz="1600" dirty="0" err="1"/>
              <a:t>nvn</a:t>
            </a:r>
            <a:r>
              <a:rPr lang="nl-NL" sz="1600" dirty="0"/>
              <a:t> 8-10-22</a:t>
            </a:r>
          </a:p>
        </p:txBody>
      </p:sp>
      <p:sp>
        <p:nvSpPr>
          <p:cNvPr id="6" name="Tekstvak 5">
            <a:extLst>
              <a:ext uri="{FF2B5EF4-FFF2-40B4-BE49-F238E27FC236}">
                <a16:creationId xmlns:a16="http://schemas.microsoft.com/office/drawing/2014/main" id="{8DB135DA-5B40-49E1-900E-8BCC100F4842}"/>
              </a:ext>
            </a:extLst>
          </p:cNvPr>
          <p:cNvSpPr txBox="1"/>
          <p:nvPr/>
        </p:nvSpPr>
        <p:spPr>
          <a:xfrm>
            <a:off x="1608891" y="5600021"/>
            <a:ext cx="10984992" cy="369332"/>
          </a:xfrm>
          <a:prstGeom prst="rect">
            <a:avLst/>
          </a:prstGeom>
          <a:noFill/>
        </p:spPr>
        <p:txBody>
          <a:bodyPr wrap="square" rtlCol="0">
            <a:spAutoFit/>
          </a:bodyPr>
          <a:lstStyle/>
          <a:p>
            <a:r>
              <a:rPr lang="en-GB" dirty="0"/>
              <a:t>Jody Geerts, Marcel Pieterse, Christina Bode, Falko Sniehotta, </a:t>
            </a:r>
            <a:r>
              <a:rPr lang="en-GB" dirty="0" err="1"/>
              <a:t>Goos</a:t>
            </a:r>
            <a:r>
              <a:rPr lang="en-GB" dirty="0"/>
              <a:t> Laverman, Elske Salemink, et al.</a:t>
            </a:r>
          </a:p>
        </p:txBody>
      </p:sp>
      <p:pic>
        <p:nvPicPr>
          <p:cNvPr id="12" name="Afbeelding 11">
            <a:extLst>
              <a:ext uri="{FF2B5EF4-FFF2-40B4-BE49-F238E27FC236}">
                <a16:creationId xmlns:a16="http://schemas.microsoft.com/office/drawing/2014/main" id="{48FC2B8F-A3C3-C45E-3858-1CD664FA019D}"/>
              </a:ext>
            </a:extLst>
          </p:cNvPr>
          <p:cNvPicPr>
            <a:picLocks noChangeAspect="1"/>
          </p:cNvPicPr>
          <p:nvPr/>
        </p:nvPicPr>
        <p:blipFill rotWithShape="1">
          <a:blip r:embed="rId3"/>
          <a:srcRect l="16438" r="1025"/>
          <a:stretch/>
        </p:blipFill>
        <p:spPr>
          <a:xfrm>
            <a:off x="1608891" y="5916615"/>
            <a:ext cx="8676000" cy="941385"/>
          </a:xfrm>
          <a:prstGeom prst="rect">
            <a:avLst/>
          </a:prstGeom>
        </p:spPr>
      </p:pic>
    </p:spTree>
    <p:extLst>
      <p:ext uri="{BB962C8B-B14F-4D97-AF65-F5344CB8AC3E}">
        <p14:creationId xmlns:p14="http://schemas.microsoft.com/office/powerpoint/2010/main" val="130212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r>
              <a:rPr lang="en-US" dirty="0"/>
              <a:t>Demo </a:t>
            </a:r>
            <a:r>
              <a:rPr lang="en-US" dirty="0" err="1"/>
              <a:t>metingen</a:t>
            </a:r>
            <a:r>
              <a:rPr lang="en-US" dirty="0"/>
              <a:t> &amp; </a:t>
            </a:r>
            <a:r>
              <a:rPr lang="en-US" dirty="0" err="1"/>
              <a:t>trainingen</a:t>
            </a:r>
            <a:r>
              <a:rPr lang="en-US" dirty="0"/>
              <a:t>     </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10</a:t>
            </a:fld>
            <a:endParaRPr lang="en-US" dirty="0"/>
          </a:p>
        </p:txBody>
      </p:sp>
      <p:sp>
        <p:nvSpPr>
          <p:cNvPr id="11" name="Tekstvak 10">
            <a:extLst>
              <a:ext uri="{FF2B5EF4-FFF2-40B4-BE49-F238E27FC236}">
                <a16:creationId xmlns:a16="http://schemas.microsoft.com/office/drawing/2014/main" id="{482D6D71-8E39-4254-8FBF-CA0EEF13B298}"/>
              </a:ext>
            </a:extLst>
          </p:cNvPr>
          <p:cNvSpPr txBox="1"/>
          <p:nvPr/>
        </p:nvSpPr>
        <p:spPr>
          <a:xfrm>
            <a:off x="9314874" y="89480"/>
            <a:ext cx="3099153"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sp>
        <p:nvSpPr>
          <p:cNvPr id="8" name="Tekstvak 7">
            <a:extLst>
              <a:ext uri="{FF2B5EF4-FFF2-40B4-BE49-F238E27FC236}">
                <a16:creationId xmlns:a16="http://schemas.microsoft.com/office/drawing/2014/main" id="{90480BF6-84D1-881D-F56A-5E3D5B74FFF9}"/>
              </a:ext>
            </a:extLst>
          </p:cNvPr>
          <p:cNvSpPr txBox="1"/>
          <p:nvPr/>
        </p:nvSpPr>
        <p:spPr>
          <a:xfrm>
            <a:off x="189570" y="1151080"/>
            <a:ext cx="7125630" cy="369332"/>
          </a:xfrm>
          <a:prstGeom prst="rect">
            <a:avLst/>
          </a:prstGeom>
          <a:noFill/>
        </p:spPr>
        <p:txBody>
          <a:bodyPr wrap="square" rtlCol="0">
            <a:spAutoFit/>
          </a:bodyPr>
          <a:lstStyle/>
          <a:p>
            <a:r>
              <a:rPr lang="nl-NL" dirty="0">
                <a:solidFill>
                  <a:schemeClr val="bg1"/>
                </a:solidFill>
                <a:hlinkClick r:id="rId3">
                  <a:extLst>
                    <a:ext uri="{A12FA001-AC4F-418D-AE19-62706E023703}">
                      <ahyp:hlinkClr xmlns:ahyp="http://schemas.microsoft.com/office/drawing/2018/hyperlinkcolor" val="tx"/>
                    </a:ext>
                  </a:extLst>
                </a:hlinkClick>
              </a:rPr>
              <a:t>https://app.gorilla.sc/admin/experiment/12490/design</a:t>
            </a:r>
            <a:r>
              <a:rPr lang="nl-NL" dirty="0">
                <a:solidFill>
                  <a:schemeClr val="bg1"/>
                </a:solidFill>
              </a:rPr>
              <a:t> </a:t>
            </a:r>
          </a:p>
        </p:txBody>
      </p:sp>
      <p:pic>
        <p:nvPicPr>
          <p:cNvPr id="10" name="Picture 4">
            <a:extLst>
              <a:ext uri="{FF2B5EF4-FFF2-40B4-BE49-F238E27FC236}">
                <a16:creationId xmlns:a16="http://schemas.microsoft.com/office/drawing/2014/main" id="{EEF5C4C6-7F5D-7092-99D1-D68FFEB1EDD4}"/>
              </a:ext>
            </a:extLst>
          </p:cNvPr>
          <p:cNvPicPr>
            <a:picLocks noChangeAspect="1"/>
          </p:cNvPicPr>
          <p:nvPr/>
        </p:nvPicPr>
        <p:blipFill>
          <a:blip r:embed="rId4"/>
          <a:stretch>
            <a:fillRect/>
          </a:stretch>
        </p:blipFill>
        <p:spPr>
          <a:xfrm>
            <a:off x="3587176" y="1027906"/>
            <a:ext cx="5325583" cy="5372230"/>
          </a:xfrm>
          <a:prstGeom prst="rect">
            <a:avLst/>
          </a:prstGeom>
        </p:spPr>
      </p:pic>
    </p:spTree>
    <p:extLst>
      <p:ext uri="{BB962C8B-B14F-4D97-AF65-F5344CB8AC3E}">
        <p14:creationId xmlns:p14="http://schemas.microsoft.com/office/powerpoint/2010/main" val="156338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r>
              <a:rPr lang="en-US" dirty="0"/>
              <a:t>Hoe </a:t>
            </a:r>
            <a:r>
              <a:rPr lang="en-US" dirty="0" err="1"/>
              <a:t>ziet</a:t>
            </a:r>
            <a:r>
              <a:rPr lang="en-US" dirty="0"/>
              <a:t> de training </a:t>
            </a:r>
            <a:r>
              <a:rPr lang="en-US" dirty="0" err="1"/>
              <a:t>eruit</a:t>
            </a:r>
            <a:r>
              <a:rPr lang="en-US" dirty="0"/>
              <a:t>?	     </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11</a:t>
            </a:fld>
            <a:endParaRPr lang="en-US" dirty="0"/>
          </a:p>
        </p:txBody>
      </p:sp>
      <p:sp>
        <p:nvSpPr>
          <p:cNvPr id="11" name="Tekstvak 10">
            <a:extLst>
              <a:ext uri="{FF2B5EF4-FFF2-40B4-BE49-F238E27FC236}">
                <a16:creationId xmlns:a16="http://schemas.microsoft.com/office/drawing/2014/main" id="{482D6D71-8E39-4254-8FBF-CA0EEF13B298}"/>
              </a:ext>
            </a:extLst>
          </p:cNvPr>
          <p:cNvSpPr txBox="1"/>
          <p:nvPr/>
        </p:nvSpPr>
        <p:spPr>
          <a:xfrm>
            <a:off x="9314874" y="89480"/>
            <a:ext cx="3099153"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pic>
        <p:nvPicPr>
          <p:cNvPr id="14" name="Afbeelding 13">
            <a:extLst>
              <a:ext uri="{FF2B5EF4-FFF2-40B4-BE49-F238E27FC236}">
                <a16:creationId xmlns:a16="http://schemas.microsoft.com/office/drawing/2014/main" id="{438DC296-3CFE-4A06-BD55-5619B6E2A798}"/>
              </a:ext>
            </a:extLst>
          </p:cNvPr>
          <p:cNvPicPr>
            <a:picLocks noChangeAspect="1"/>
          </p:cNvPicPr>
          <p:nvPr/>
        </p:nvPicPr>
        <p:blipFill rotWithShape="1">
          <a:blip r:embed="rId3">
            <a:extLst>
              <a:ext uri="{28A0092B-C50C-407E-A947-70E740481C1C}">
                <a14:useLocalDpi xmlns:a14="http://schemas.microsoft.com/office/drawing/2010/main" val="0"/>
              </a:ext>
            </a:extLst>
          </a:blip>
          <a:srcRect b="7581"/>
          <a:stretch/>
        </p:blipFill>
        <p:spPr>
          <a:xfrm>
            <a:off x="1529032" y="1170479"/>
            <a:ext cx="9397386" cy="4885307"/>
          </a:xfrm>
          <a:prstGeom prst="rect">
            <a:avLst/>
          </a:prstGeom>
        </p:spPr>
      </p:pic>
    </p:spTree>
    <p:extLst>
      <p:ext uri="{BB962C8B-B14F-4D97-AF65-F5344CB8AC3E}">
        <p14:creationId xmlns:p14="http://schemas.microsoft.com/office/powerpoint/2010/main" val="121445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12</a:t>
            </a:fld>
            <a:endParaRPr lang="en-US" dirty="0"/>
          </a:p>
        </p:txBody>
      </p:sp>
      <p:pic>
        <p:nvPicPr>
          <p:cNvPr id="14" name="Afbeelding 13">
            <a:extLst>
              <a:ext uri="{FF2B5EF4-FFF2-40B4-BE49-F238E27FC236}">
                <a16:creationId xmlns:a16="http://schemas.microsoft.com/office/drawing/2014/main" id="{438DC296-3CFE-4A06-BD55-5619B6E2A798}"/>
              </a:ext>
            </a:extLst>
          </p:cNvPr>
          <p:cNvPicPr>
            <a:picLocks noChangeAspect="1"/>
          </p:cNvPicPr>
          <p:nvPr/>
        </p:nvPicPr>
        <p:blipFill rotWithShape="1">
          <a:blip r:embed="rId3">
            <a:extLst>
              <a:ext uri="{28A0092B-C50C-407E-A947-70E740481C1C}">
                <a14:useLocalDpi xmlns:a14="http://schemas.microsoft.com/office/drawing/2010/main" val="0"/>
              </a:ext>
            </a:extLst>
          </a:blip>
          <a:srcRect b="7581"/>
          <a:stretch/>
        </p:blipFill>
        <p:spPr>
          <a:xfrm>
            <a:off x="1529032" y="1170479"/>
            <a:ext cx="9397386" cy="4885307"/>
          </a:xfrm>
          <a:prstGeom prst="rect">
            <a:avLst/>
          </a:prstGeom>
        </p:spPr>
      </p:pic>
      <p:pic>
        <p:nvPicPr>
          <p:cNvPr id="6" name="Afbeelding 5">
            <a:extLst>
              <a:ext uri="{FF2B5EF4-FFF2-40B4-BE49-F238E27FC236}">
                <a16:creationId xmlns:a16="http://schemas.microsoft.com/office/drawing/2014/main" id="{53BC0B77-3F82-46F1-8D77-DAC4260ECB44}"/>
              </a:ext>
            </a:extLst>
          </p:cNvPr>
          <p:cNvPicPr>
            <a:picLocks noChangeAspect="1"/>
          </p:cNvPicPr>
          <p:nvPr/>
        </p:nvPicPr>
        <p:blipFill>
          <a:blip r:embed="rId4"/>
          <a:stretch>
            <a:fillRect/>
          </a:stretch>
        </p:blipFill>
        <p:spPr>
          <a:xfrm>
            <a:off x="1529032" y="1170479"/>
            <a:ext cx="9397386" cy="4889310"/>
          </a:xfrm>
          <a:prstGeom prst="rect">
            <a:avLst/>
          </a:prstGeom>
        </p:spPr>
      </p:pic>
      <p:sp>
        <p:nvSpPr>
          <p:cNvPr id="8" name="Title 1">
            <a:extLst>
              <a:ext uri="{FF2B5EF4-FFF2-40B4-BE49-F238E27FC236}">
                <a16:creationId xmlns:a16="http://schemas.microsoft.com/office/drawing/2014/main" id="{0969EB7C-B89E-8A3C-2208-372DD727C134}"/>
              </a:ext>
            </a:extLst>
          </p:cNvPr>
          <p:cNvSpPr>
            <a:spLocks noGrp="1"/>
          </p:cNvSpPr>
          <p:nvPr>
            <p:ph type="title"/>
          </p:nvPr>
        </p:nvSpPr>
        <p:spPr>
          <a:xfrm>
            <a:off x="1265583" y="365126"/>
            <a:ext cx="10515600" cy="675896"/>
          </a:xfrm>
        </p:spPr>
        <p:txBody>
          <a:bodyPr/>
          <a:lstStyle/>
          <a:p>
            <a:r>
              <a:rPr lang="en-US" dirty="0"/>
              <a:t>Hoe </a:t>
            </a:r>
            <a:r>
              <a:rPr lang="en-US" dirty="0" err="1"/>
              <a:t>ziet</a:t>
            </a:r>
            <a:r>
              <a:rPr lang="en-US" dirty="0"/>
              <a:t> de training </a:t>
            </a:r>
            <a:r>
              <a:rPr lang="en-US" dirty="0" err="1"/>
              <a:t>eruit</a:t>
            </a:r>
            <a:r>
              <a:rPr lang="en-US" dirty="0"/>
              <a:t>?	     </a:t>
            </a:r>
            <a:endParaRPr lang="nl-NL" dirty="0"/>
          </a:p>
        </p:txBody>
      </p:sp>
      <p:sp>
        <p:nvSpPr>
          <p:cNvPr id="10" name="Tekstvak 9">
            <a:extLst>
              <a:ext uri="{FF2B5EF4-FFF2-40B4-BE49-F238E27FC236}">
                <a16:creationId xmlns:a16="http://schemas.microsoft.com/office/drawing/2014/main" id="{A1D963AF-F59C-DFBD-98B4-31F6E48B59EF}"/>
              </a:ext>
            </a:extLst>
          </p:cNvPr>
          <p:cNvSpPr txBox="1"/>
          <p:nvPr/>
        </p:nvSpPr>
        <p:spPr>
          <a:xfrm>
            <a:off x="9314874" y="89480"/>
            <a:ext cx="3099153"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spTree>
    <p:extLst>
      <p:ext uri="{BB962C8B-B14F-4D97-AF65-F5344CB8AC3E}">
        <p14:creationId xmlns:p14="http://schemas.microsoft.com/office/powerpoint/2010/main" val="385972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9</a:t>
            </a:r>
          </a:p>
        </p:txBody>
      </p:sp>
      <p:pic>
        <p:nvPicPr>
          <p:cNvPr id="14" name="Afbeelding 13">
            <a:extLst>
              <a:ext uri="{FF2B5EF4-FFF2-40B4-BE49-F238E27FC236}">
                <a16:creationId xmlns:a16="http://schemas.microsoft.com/office/drawing/2014/main" id="{438DC296-3CFE-4A06-BD55-5619B6E2A798}"/>
              </a:ext>
            </a:extLst>
          </p:cNvPr>
          <p:cNvPicPr>
            <a:picLocks noChangeAspect="1"/>
          </p:cNvPicPr>
          <p:nvPr/>
        </p:nvPicPr>
        <p:blipFill rotWithShape="1">
          <a:blip r:embed="rId3">
            <a:extLst>
              <a:ext uri="{28A0092B-C50C-407E-A947-70E740481C1C}">
                <a14:useLocalDpi xmlns:a14="http://schemas.microsoft.com/office/drawing/2010/main" val="0"/>
              </a:ext>
            </a:extLst>
          </a:blip>
          <a:srcRect b="7581"/>
          <a:stretch/>
        </p:blipFill>
        <p:spPr>
          <a:xfrm>
            <a:off x="1529032" y="1170479"/>
            <a:ext cx="9397386" cy="4885307"/>
          </a:xfrm>
          <a:prstGeom prst="rect">
            <a:avLst/>
          </a:prstGeom>
        </p:spPr>
      </p:pic>
      <p:pic>
        <p:nvPicPr>
          <p:cNvPr id="8" name="Afbeelding 7">
            <a:extLst>
              <a:ext uri="{FF2B5EF4-FFF2-40B4-BE49-F238E27FC236}">
                <a16:creationId xmlns:a16="http://schemas.microsoft.com/office/drawing/2014/main" id="{5BC4D9C0-8B34-477D-B883-D925F30D6335}"/>
              </a:ext>
            </a:extLst>
          </p:cNvPr>
          <p:cNvPicPr>
            <a:picLocks noChangeAspect="1"/>
          </p:cNvPicPr>
          <p:nvPr/>
        </p:nvPicPr>
        <p:blipFill rotWithShape="1">
          <a:blip r:embed="rId4">
            <a:extLst>
              <a:ext uri="{28A0092B-C50C-407E-A947-70E740481C1C}">
                <a14:useLocalDpi xmlns:a14="http://schemas.microsoft.com/office/drawing/2010/main" val="0"/>
              </a:ext>
            </a:extLst>
          </a:blip>
          <a:srcRect b="8114"/>
          <a:stretch/>
        </p:blipFill>
        <p:spPr>
          <a:xfrm>
            <a:off x="1529032" y="1170479"/>
            <a:ext cx="9397386" cy="4857097"/>
          </a:xfrm>
          <a:prstGeom prst="rect">
            <a:avLst/>
          </a:prstGeom>
        </p:spPr>
      </p:pic>
      <p:sp>
        <p:nvSpPr>
          <p:cNvPr id="7" name="Title 1">
            <a:extLst>
              <a:ext uri="{FF2B5EF4-FFF2-40B4-BE49-F238E27FC236}">
                <a16:creationId xmlns:a16="http://schemas.microsoft.com/office/drawing/2014/main" id="{21E914DD-100C-916C-34F3-18D80A64A24D}"/>
              </a:ext>
            </a:extLst>
          </p:cNvPr>
          <p:cNvSpPr>
            <a:spLocks noGrp="1"/>
          </p:cNvSpPr>
          <p:nvPr>
            <p:ph type="title"/>
          </p:nvPr>
        </p:nvSpPr>
        <p:spPr>
          <a:xfrm>
            <a:off x="1265583" y="365126"/>
            <a:ext cx="10515600" cy="716486"/>
          </a:xfrm>
        </p:spPr>
        <p:txBody>
          <a:bodyPr/>
          <a:lstStyle/>
          <a:p>
            <a:r>
              <a:rPr lang="en-US" dirty="0"/>
              <a:t>Hoe </a:t>
            </a:r>
            <a:r>
              <a:rPr lang="en-US" dirty="0" err="1"/>
              <a:t>ziet</a:t>
            </a:r>
            <a:r>
              <a:rPr lang="en-US" dirty="0"/>
              <a:t> de training </a:t>
            </a:r>
            <a:r>
              <a:rPr lang="en-US" dirty="0" err="1"/>
              <a:t>eruit</a:t>
            </a:r>
            <a:r>
              <a:rPr lang="en-US" dirty="0"/>
              <a:t>?	     </a:t>
            </a:r>
            <a:endParaRPr lang="nl-NL" dirty="0"/>
          </a:p>
        </p:txBody>
      </p:sp>
      <p:sp>
        <p:nvSpPr>
          <p:cNvPr id="10" name="Tekstvak 9">
            <a:extLst>
              <a:ext uri="{FF2B5EF4-FFF2-40B4-BE49-F238E27FC236}">
                <a16:creationId xmlns:a16="http://schemas.microsoft.com/office/drawing/2014/main" id="{CF2548BD-8FC1-B705-A992-61F696829F6A}"/>
              </a:ext>
            </a:extLst>
          </p:cNvPr>
          <p:cNvSpPr txBox="1"/>
          <p:nvPr/>
        </p:nvSpPr>
        <p:spPr>
          <a:xfrm>
            <a:off x="9314874" y="89480"/>
            <a:ext cx="3099153"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spTree>
    <p:extLst>
      <p:ext uri="{BB962C8B-B14F-4D97-AF65-F5344CB8AC3E}">
        <p14:creationId xmlns:p14="http://schemas.microsoft.com/office/powerpoint/2010/main" val="135946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10</a:t>
            </a:r>
          </a:p>
        </p:txBody>
      </p:sp>
      <p:pic>
        <p:nvPicPr>
          <p:cNvPr id="14" name="Afbeelding 13">
            <a:extLst>
              <a:ext uri="{FF2B5EF4-FFF2-40B4-BE49-F238E27FC236}">
                <a16:creationId xmlns:a16="http://schemas.microsoft.com/office/drawing/2014/main" id="{438DC296-3CFE-4A06-BD55-5619B6E2A798}"/>
              </a:ext>
            </a:extLst>
          </p:cNvPr>
          <p:cNvPicPr>
            <a:picLocks noChangeAspect="1"/>
          </p:cNvPicPr>
          <p:nvPr/>
        </p:nvPicPr>
        <p:blipFill rotWithShape="1">
          <a:blip r:embed="rId3">
            <a:extLst>
              <a:ext uri="{28A0092B-C50C-407E-A947-70E740481C1C}">
                <a14:useLocalDpi xmlns:a14="http://schemas.microsoft.com/office/drawing/2010/main" val="0"/>
              </a:ext>
            </a:extLst>
          </a:blip>
          <a:srcRect b="7581"/>
          <a:stretch/>
        </p:blipFill>
        <p:spPr>
          <a:xfrm>
            <a:off x="1529032" y="1170479"/>
            <a:ext cx="9397386" cy="4885307"/>
          </a:xfrm>
          <a:prstGeom prst="rect">
            <a:avLst/>
          </a:prstGeom>
        </p:spPr>
      </p:pic>
      <p:pic>
        <p:nvPicPr>
          <p:cNvPr id="8" name="Afbeelding 7">
            <a:extLst>
              <a:ext uri="{FF2B5EF4-FFF2-40B4-BE49-F238E27FC236}">
                <a16:creationId xmlns:a16="http://schemas.microsoft.com/office/drawing/2014/main" id="{5BC4D9C0-8B34-477D-B883-D925F30D6335}"/>
              </a:ext>
            </a:extLst>
          </p:cNvPr>
          <p:cNvPicPr>
            <a:picLocks noChangeAspect="1"/>
          </p:cNvPicPr>
          <p:nvPr/>
        </p:nvPicPr>
        <p:blipFill rotWithShape="1">
          <a:blip r:embed="rId4">
            <a:extLst>
              <a:ext uri="{28A0092B-C50C-407E-A947-70E740481C1C}">
                <a14:useLocalDpi xmlns:a14="http://schemas.microsoft.com/office/drawing/2010/main" val="0"/>
              </a:ext>
            </a:extLst>
          </a:blip>
          <a:srcRect b="8114"/>
          <a:stretch/>
        </p:blipFill>
        <p:spPr>
          <a:xfrm>
            <a:off x="1529032" y="1170479"/>
            <a:ext cx="9397386" cy="4857097"/>
          </a:xfrm>
          <a:prstGeom prst="rect">
            <a:avLst/>
          </a:prstGeom>
        </p:spPr>
      </p:pic>
      <p:pic>
        <p:nvPicPr>
          <p:cNvPr id="10" name="Afbeelding 9">
            <a:extLst>
              <a:ext uri="{FF2B5EF4-FFF2-40B4-BE49-F238E27FC236}">
                <a16:creationId xmlns:a16="http://schemas.microsoft.com/office/drawing/2014/main" id="{6DDBC50B-3ABF-4F62-A951-85AE82B8AD60}"/>
              </a:ext>
            </a:extLst>
          </p:cNvPr>
          <p:cNvPicPr>
            <a:picLocks noChangeAspect="1"/>
          </p:cNvPicPr>
          <p:nvPr/>
        </p:nvPicPr>
        <p:blipFill rotWithShape="1">
          <a:blip r:embed="rId5">
            <a:extLst>
              <a:ext uri="{28A0092B-C50C-407E-A947-70E740481C1C}">
                <a14:useLocalDpi xmlns:a14="http://schemas.microsoft.com/office/drawing/2010/main" val="0"/>
              </a:ext>
            </a:extLst>
          </a:blip>
          <a:srcRect b="8114"/>
          <a:stretch/>
        </p:blipFill>
        <p:spPr>
          <a:xfrm>
            <a:off x="1529032" y="1170479"/>
            <a:ext cx="9397386" cy="4857097"/>
          </a:xfrm>
          <a:prstGeom prst="rect">
            <a:avLst/>
          </a:prstGeom>
        </p:spPr>
      </p:pic>
      <p:sp>
        <p:nvSpPr>
          <p:cNvPr id="7" name="Title 1">
            <a:extLst>
              <a:ext uri="{FF2B5EF4-FFF2-40B4-BE49-F238E27FC236}">
                <a16:creationId xmlns:a16="http://schemas.microsoft.com/office/drawing/2014/main" id="{BCFA9272-3A66-17D4-C0BD-E483FDAC56FD}"/>
              </a:ext>
            </a:extLst>
          </p:cNvPr>
          <p:cNvSpPr>
            <a:spLocks noGrp="1"/>
          </p:cNvSpPr>
          <p:nvPr>
            <p:ph type="title"/>
          </p:nvPr>
        </p:nvSpPr>
        <p:spPr>
          <a:xfrm>
            <a:off x="1265583" y="365126"/>
            <a:ext cx="10515600" cy="716486"/>
          </a:xfrm>
        </p:spPr>
        <p:txBody>
          <a:bodyPr/>
          <a:lstStyle/>
          <a:p>
            <a:r>
              <a:rPr lang="en-US" dirty="0"/>
              <a:t>Hoe </a:t>
            </a:r>
            <a:r>
              <a:rPr lang="en-US" dirty="0" err="1"/>
              <a:t>ziet</a:t>
            </a:r>
            <a:r>
              <a:rPr lang="en-US" dirty="0"/>
              <a:t> de training </a:t>
            </a:r>
            <a:r>
              <a:rPr lang="en-US" dirty="0" err="1"/>
              <a:t>eruit</a:t>
            </a:r>
            <a:r>
              <a:rPr lang="en-US" dirty="0"/>
              <a:t>?	     </a:t>
            </a:r>
            <a:endParaRPr lang="nl-NL" dirty="0"/>
          </a:p>
        </p:txBody>
      </p:sp>
      <p:sp>
        <p:nvSpPr>
          <p:cNvPr id="12" name="Tekstvak 11">
            <a:extLst>
              <a:ext uri="{FF2B5EF4-FFF2-40B4-BE49-F238E27FC236}">
                <a16:creationId xmlns:a16="http://schemas.microsoft.com/office/drawing/2014/main" id="{DEEE9035-AA8E-1434-F77E-1B3C0005E941}"/>
              </a:ext>
            </a:extLst>
          </p:cNvPr>
          <p:cNvSpPr txBox="1"/>
          <p:nvPr/>
        </p:nvSpPr>
        <p:spPr>
          <a:xfrm>
            <a:off x="9314874" y="89480"/>
            <a:ext cx="3099153"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spTree>
    <p:extLst>
      <p:ext uri="{BB962C8B-B14F-4D97-AF65-F5344CB8AC3E}">
        <p14:creationId xmlns:p14="http://schemas.microsoft.com/office/powerpoint/2010/main" val="220093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3">
            <a:extLst>
              <a:ext uri="{FF2B5EF4-FFF2-40B4-BE49-F238E27FC236}">
                <a16:creationId xmlns:a16="http://schemas.microsoft.com/office/drawing/2014/main" id="{7EF2E5CA-2A56-96FE-8F94-7AD4350A1A61}"/>
              </a:ext>
            </a:extLst>
          </p:cNvPr>
          <p:cNvSpPr txBox="1">
            <a:spLocks/>
          </p:cNvSpPr>
          <p:nvPr/>
        </p:nvSpPr>
        <p:spPr>
          <a:xfrm>
            <a:off x="1859991" y="4640911"/>
            <a:ext cx="4663392" cy="2012080"/>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a:xfrm>
            <a:off x="1187985" y="244621"/>
            <a:ext cx="8657596" cy="1325563"/>
          </a:xfrm>
        </p:spPr>
        <p:txBody>
          <a:bodyPr/>
          <a:lstStyle/>
          <a:p>
            <a:pPr algn="ctr"/>
            <a:r>
              <a:rPr lang="en-US" dirty="0" err="1"/>
              <a:t>Cognitieve</a:t>
            </a:r>
            <a:r>
              <a:rPr lang="en-US" dirty="0"/>
              <a:t> bias </a:t>
            </a:r>
            <a:r>
              <a:rPr lang="en-US" dirty="0" err="1"/>
              <a:t>modificatie</a:t>
            </a:r>
            <a:r>
              <a:rPr lang="en-US" dirty="0"/>
              <a:t> training	     </a:t>
            </a:r>
            <a:endParaRPr lang="nl-NL" dirty="0"/>
          </a:p>
        </p:txBody>
      </p:sp>
      <p:sp>
        <p:nvSpPr>
          <p:cNvPr id="5" name="Slide Number Placeholder 4"/>
          <p:cNvSpPr>
            <a:spLocks noGrp="1"/>
          </p:cNvSpPr>
          <p:nvPr>
            <p:ph type="sldNum" sz="quarter" idx="10"/>
          </p:nvPr>
        </p:nvSpPr>
        <p:spPr/>
        <p:txBody>
          <a:bodyPr/>
          <a:lstStyle/>
          <a:p>
            <a:r>
              <a:rPr lang="en-US" dirty="0"/>
              <a:t>11</a:t>
            </a:r>
          </a:p>
        </p:txBody>
      </p:sp>
      <p:pic>
        <p:nvPicPr>
          <p:cNvPr id="6" name="Picture 4">
            <a:extLst>
              <a:ext uri="{FF2B5EF4-FFF2-40B4-BE49-F238E27FC236}">
                <a16:creationId xmlns:a16="http://schemas.microsoft.com/office/drawing/2014/main" id="{F2884694-DC7C-B03E-57CE-F78858878778}"/>
              </a:ext>
            </a:extLst>
          </p:cNvPr>
          <p:cNvPicPr>
            <a:picLocks noChangeAspect="1"/>
          </p:cNvPicPr>
          <p:nvPr/>
        </p:nvPicPr>
        <p:blipFill>
          <a:blip r:embed="rId3"/>
          <a:stretch>
            <a:fillRect/>
          </a:stretch>
        </p:blipFill>
        <p:spPr>
          <a:xfrm>
            <a:off x="9602067" y="-3414"/>
            <a:ext cx="2541971" cy="2564236"/>
          </a:xfrm>
          <a:prstGeom prst="rect">
            <a:avLst/>
          </a:prstGeom>
        </p:spPr>
      </p:pic>
      <p:sp>
        <p:nvSpPr>
          <p:cNvPr id="14" name="Tekstvak 13">
            <a:extLst>
              <a:ext uri="{FF2B5EF4-FFF2-40B4-BE49-F238E27FC236}">
                <a16:creationId xmlns:a16="http://schemas.microsoft.com/office/drawing/2014/main" id="{CCCA85AE-1918-2463-340B-6562860918EA}"/>
              </a:ext>
            </a:extLst>
          </p:cNvPr>
          <p:cNvSpPr txBox="1"/>
          <p:nvPr/>
        </p:nvSpPr>
        <p:spPr>
          <a:xfrm rot="16200000">
            <a:off x="8740073" y="4422652"/>
            <a:ext cx="1395477" cy="307777"/>
          </a:xfrm>
          <a:prstGeom prst="rect">
            <a:avLst/>
          </a:prstGeom>
          <a:noFill/>
        </p:spPr>
        <p:txBody>
          <a:bodyPr wrap="square" rtlCol="0">
            <a:spAutoFit/>
          </a:bodyPr>
          <a:lstStyle/>
          <a:p>
            <a:r>
              <a:rPr lang="en-AU" sz="1400" dirty="0">
                <a:solidFill>
                  <a:schemeClr val="bg1"/>
                </a:solidFill>
              </a:rPr>
              <a:t>Loslaten.nu</a:t>
            </a:r>
            <a:endParaRPr lang="nl-NL" sz="1400" dirty="0">
              <a:solidFill>
                <a:schemeClr val="bg1"/>
              </a:solidFill>
            </a:endParaRPr>
          </a:p>
        </p:txBody>
      </p:sp>
      <p:sp>
        <p:nvSpPr>
          <p:cNvPr id="25" name="Tijdelijke aanduiding voor inhoud 2">
            <a:extLst>
              <a:ext uri="{FF2B5EF4-FFF2-40B4-BE49-F238E27FC236}">
                <a16:creationId xmlns:a16="http://schemas.microsoft.com/office/drawing/2014/main" id="{CA49E12A-0BF8-EF06-9DF7-0B606AA15F11}"/>
              </a:ext>
            </a:extLst>
          </p:cNvPr>
          <p:cNvSpPr>
            <a:spLocks noGrp="1"/>
          </p:cNvSpPr>
          <p:nvPr>
            <p:ph sz="half" idx="1"/>
          </p:nvPr>
        </p:nvSpPr>
        <p:spPr>
          <a:xfrm>
            <a:off x="1575223" y="1775975"/>
            <a:ext cx="4520777" cy="3003550"/>
          </a:xfrm>
        </p:spPr>
        <p:txBody>
          <a:bodyPr>
            <a:normAutofit/>
          </a:bodyPr>
          <a:lstStyle/>
          <a:p>
            <a:r>
              <a:rPr lang="en-AU" sz="2800" dirty="0" err="1"/>
              <a:t>Makkelijk</a:t>
            </a:r>
            <a:endParaRPr lang="en-AU" sz="2800" dirty="0"/>
          </a:p>
          <a:p>
            <a:r>
              <a:rPr lang="en-AU" sz="2800" dirty="0" err="1"/>
              <a:t>Toegankelijk</a:t>
            </a:r>
            <a:endParaRPr lang="en-AU" sz="2800" dirty="0"/>
          </a:p>
          <a:p>
            <a:r>
              <a:rPr lang="en-AU" sz="2800" dirty="0" err="1"/>
              <a:t>Effectief</a:t>
            </a:r>
            <a:r>
              <a:rPr lang="en-AU" sz="2800" dirty="0"/>
              <a:t> </a:t>
            </a:r>
            <a:r>
              <a:rPr lang="en-AU" sz="2800" dirty="0" err="1"/>
              <a:t>bevonden</a:t>
            </a:r>
            <a:r>
              <a:rPr lang="en-AU" sz="2800" dirty="0"/>
              <a:t> in </a:t>
            </a:r>
            <a:r>
              <a:rPr lang="en-AU" sz="2800" dirty="0" err="1"/>
              <a:t>verschillende</a:t>
            </a:r>
            <a:r>
              <a:rPr lang="en-AU" sz="2800" dirty="0"/>
              <a:t> </a:t>
            </a:r>
            <a:r>
              <a:rPr lang="nl-NL" sz="2800" dirty="0"/>
              <a:t>patiëntengroepen</a:t>
            </a:r>
          </a:p>
          <a:p>
            <a:endParaRPr lang="en-AU" sz="3200" dirty="0">
              <a:solidFill>
                <a:schemeClr val="bg1"/>
              </a:solidFill>
            </a:endParaRPr>
          </a:p>
          <a:p>
            <a:pPr marL="0" indent="0">
              <a:buNone/>
            </a:pPr>
            <a:endParaRPr lang="en-AU" sz="3200" dirty="0">
              <a:solidFill>
                <a:schemeClr val="bg1"/>
              </a:solidFill>
            </a:endParaRPr>
          </a:p>
          <a:p>
            <a:pPr marL="0" indent="0">
              <a:buNone/>
            </a:pPr>
            <a:endParaRPr lang="en-AU" sz="3200" dirty="0">
              <a:solidFill>
                <a:schemeClr val="bg1"/>
              </a:solidFill>
            </a:endParaRPr>
          </a:p>
        </p:txBody>
      </p:sp>
      <p:sp>
        <p:nvSpPr>
          <p:cNvPr id="26" name="Tijdelijke aanduiding voor inhoud 4">
            <a:extLst>
              <a:ext uri="{FF2B5EF4-FFF2-40B4-BE49-F238E27FC236}">
                <a16:creationId xmlns:a16="http://schemas.microsoft.com/office/drawing/2014/main" id="{EC2AED65-330F-0B5A-5444-D886FE4F474B}"/>
              </a:ext>
            </a:extLst>
          </p:cNvPr>
          <p:cNvSpPr>
            <a:spLocks noGrp="1"/>
          </p:cNvSpPr>
          <p:nvPr>
            <p:ph sz="half" idx="2"/>
          </p:nvPr>
        </p:nvSpPr>
        <p:spPr>
          <a:xfrm>
            <a:off x="6096000" y="1775975"/>
            <a:ext cx="5508170" cy="3003550"/>
          </a:xfrm>
          <a:noFill/>
          <a:ln>
            <a:noFill/>
          </a:ln>
        </p:spPr>
        <p:txBody>
          <a:bodyPr>
            <a:normAutofit/>
          </a:bodyPr>
          <a:lstStyle/>
          <a:p>
            <a:r>
              <a:rPr lang="en-GB" sz="2800" dirty="0" err="1"/>
              <a:t>Goedkoop</a:t>
            </a:r>
            <a:endParaRPr lang="en-GB" sz="2800" dirty="0"/>
          </a:p>
          <a:p>
            <a:r>
              <a:rPr lang="en-GB" sz="2800" dirty="0"/>
              <a:t>Online</a:t>
            </a:r>
          </a:p>
          <a:p>
            <a:r>
              <a:rPr lang="en-GB" sz="2800" dirty="0"/>
              <a:t>In te </a:t>
            </a:r>
            <a:r>
              <a:rPr lang="en-GB" sz="2800" dirty="0" err="1"/>
              <a:t>zetten</a:t>
            </a:r>
            <a:r>
              <a:rPr lang="en-GB" sz="2800" dirty="0"/>
              <a:t> </a:t>
            </a:r>
            <a:r>
              <a:rPr lang="en-GB" sz="2800" dirty="0" err="1"/>
              <a:t>bij</a:t>
            </a:r>
            <a:r>
              <a:rPr lang="en-GB" sz="2800" dirty="0"/>
              <a:t> </a:t>
            </a:r>
            <a:r>
              <a:rPr lang="en-GB" sz="2800" dirty="0" err="1"/>
              <a:t>stressvolle</a:t>
            </a:r>
            <a:r>
              <a:rPr lang="en-GB" sz="2800" dirty="0"/>
              <a:t> </a:t>
            </a:r>
            <a:r>
              <a:rPr lang="en-GB" sz="2800" dirty="0" err="1"/>
              <a:t>situaties</a:t>
            </a:r>
            <a:endParaRPr lang="en-GB" sz="2800" dirty="0"/>
          </a:p>
        </p:txBody>
      </p:sp>
      <p:sp>
        <p:nvSpPr>
          <p:cNvPr id="27" name="Tekstvak 26">
            <a:extLst>
              <a:ext uri="{FF2B5EF4-FFF2-40B4-BE49-F238E27FC236}">
                <a16:creationId xmlns:a16="http://schemas.microsoft.com/office/drawing/2014/main" id="{1FD45110-A162-9EAB-40CD-9313ECCF4F23}"/>
              </a:ext>
            </a:extLst>
          </p:cNvPr>
          <p:cNvSpPr txBox="1"/>
          <p:nvPr/>
        </p:nvSpPr>
        <p:spPr>
          <a:xfrm>
            <a:off x="1985542" y="4534008"/>
            <a:ext cx="9391650" cy="120032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Dus</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ook</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geschikt</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effectief</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voor</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nl-NL"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nierpatiënten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met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vermoeidheidsklachten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a:t>
            </a:r>
          </a:p>
        </p:txBody>
      </p:sp>
      <p:sp>
        <p:nvSpPr>
          <p:cNvPr id="29" name="Tekstvak 28">
            <a:extLst>
              <a:ext uri="{FF2B5EF4-FFF2-40B4-BE49-F238E27FC236}">
                <a16:creationId xmlns:a16="http://schemas.microsoft.com/office/drawing/2014/main" id="{E1C170E5-F7F9-68E8-F4A5-52507D426C43}"/>
              </a:ext>
            </a:extLst>
          </p:cNvPr>
          <p:cNvSpPr txBox="1"/>
          <p:nvPr/>
        </p:nvSpPr>
        <p:spPr>
          <a:xfrm>
            <a:off x="1556244" y="6294640"/>
            <a:ext cx="4714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Bowler et al. (2012); </a:t>
            </a:r>
            <a:r>
              <a:rPr kumimoji="0" lang="en-GB"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Hallion</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&amp; </a:t>
            </a:r>
            <a:r>
              <a:rPr kumimoji="0" lang="en-GB"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Ruscio</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(2011)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03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a:xfrm>
            <a:off x="1265583" y="365125"/>
            <a:ext cx="10515600" cy="1049417"/>
          </a:xfrm>
        </p:spPr>
        <p:txBody>
          <a:bodyPr/>
          <a:lstStyle/>
          <a:p>
            <a:pPr algn="ctr"/>
            <a:r>
              <a:rPr lang="en-US" dirty="0" err="1"/>
              <a:t>Vermoeidheid</a:t>
            </a:r>
            <a:r>
              <a:rPr lang="en-US" dirty="0"/>
              <a:t> &amp; Psyche	     </a:t>
            </a:r>
            <a:endParaRPr lang="nl-NL" dirty="0"/>
          </a:p>
        </p:txBody>
      </p:sp>
      <p:sp>
        <p:nvSpPr>
          <p:cNvPr id="3" name="Content Placeholder 2"/>
          <p:cNvSpPr>
            <a:spLocks noGrp="1"/>
          </p:cNvSpPr>
          <p:nvPr>
            <p:ph sz="half" idx="1"/>
          </p:nvPr>
        </p:nvSpPr>
        <p:spPr>
          <a:xfrm>
            <a:off x="1265582" y="1531620"/>
            <a:ext cx="9993546" cy="4495956"/>
          </a:xfrm>
        </p:spPr>
        <p:txBody>
          <a:bodyPr/>
          <a:lstStyle/>
          <a:p>
            <a:endParaRPr lang="en-US" dirty="0"/>
          </a:p>
          <a:p>
            <a:endParaRPr lang="en-US" dirty="0"/>
          </a:p>
        </p:txBody>
      </p:sp>
      <p:sp>
        <p:nvSpPr>
          <p:cNvPr id="5" name="Slide Number Placeholder 4"/>
          <p:cNvSpPr>
            <a:spLocks noGrp="1"/>
          </p:cNvSpPr>
          <p:nvPr>
            <p:ph type="sldNum" sz="quarter" idx="10"/>
          </p:nvPr>
        </p:nvSpPr>
        <p:spPr/>
        <p:txBody>
          <a:bodyPr/>
          <a:lstStyle/>
          <a:p>
            <a:r>
              <a:rPr lang="en-US" dirty="0"/>
              <a:t>12</a:t>
            </a:r>
          </a:p>
        </p:txBody>
      </p:sp>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sp>
        <p:nvSpPr>
          <p:cNvPr id="4" name="Titel 1">
            <a:extLst>
              <a:ext uri="{FF2B5EF4-FFF2-40B4-BE49-F238E27FC236}">
                <a16:creationId xmlns:a16="http://schemas.microsoft.com/office/drawing/2014/main" id="{AF2026F5-0FF6-AF5F-25B2-4EC9D3CF984A}"/>
              </a:ext>
            </a:extLst>
          </p:cNvPr>
          <p:cNvSpPr txBox="1">
            <a:spLocks/>
          </p:cNvSpPr>
          <p:nvPr/>
        </p:nvSpPr>
        <p:spPr>
          <a:xfrm>
            <a:off x="1665514" y="336140"/>
            <a:ext cx="9601200" cy="926026"/>
          </a:xfrm>
          <a:prstGeom prst="rect">
            <a:avLst/>
          </a:prstGeom>
          <a:solidFill>
            <a:schemeClr val="bg1"/>
          </a:solidFill>
        </p:spPr>
        <p:txBody>
          <a:bodyPr>
            <a:normAutofit/>
          </a:bodyPr>
          <a:lstStyle>
            <a:lvl1pPr algn="l" defTabSz="914256" rtl="0" eaLnBrk="1" latinLnBrk="0" hangingPunct="1">
              <a:lnSpc>
                <a:spcPct val="90000"/>
              </a:lnSpc>
              <a:spcBef>
                <a:spcPct val="0"/>
              </a:spcBef>
              <a:buNone/>
              <a:defRPr sz="4400" b="1" i="0" kern="1200" cap="all" baseline="0">
                <a:solidFill>
                  <a:schemeClr val="tx1"/>
                </a:solidFill>
                <a:latin typeface="Arial Narrow" panose="020B0606020202030204" pitchFamily="34" charset="0"/>
                <a:ea typeface="+mj-ea"/>
                <a:cs typeface="+mj-cs"/>
              </a:defRPr>
            </a:lvl1pPr>
          </a:lstStyle>
          <a:p>
            <a:pPr algn="ctr"/>
            <a:r>
              <a:rPr lang="en-AU" dirty="0" err="1"/>
              <a:t>Ons</a:t>
            </a:r>
            <a:r>
              <a:rPr lang="en-AU" dirty="0"/>
              <a:t> project: 3 studies</a:t>
            </a:r>
          </a:p>
        </p:txBody>
      </p:sp>
      <p:sp>
        <p:nvSpPr>
          <p:cNvPr id="10" name="Tijdelijke aanduiding voor inhoud 2">
            <a:extLst>
              <a:ext uri="{FF2B5EF4-FFF2-40B4-BE49-F238E27FC236}">
                <a16:creationId xmlns:a16="http://schemas.microsoft.com/office/drawing/2014/main" id="{4902A5CE-473B-6918-5DF2-20143458BB97}"/>
              </a:ext>
            </a:extLst>
          </p:cNvPr>
          <p:cNvSpPr txBox="1">
            <a:spLocks/>
          </p:cNvSpPr>
          <p:nvPr/>
        </p:nvSpPr>
        <p:spPr>
          <a:xfrm>
            <a:off x="2108496" y="3073429"/>
            <a:ext cx="4397086" cy="3021822"/>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800" dirty="0" err="1"/>
              <a:t>Geschikt</a:t>
            </a:r>
            <a:r>
              <a:rPr lang="en-AU" sz="2800" dirty="0"/>
              <a:t>?</a:t>
            </a:r>
          </a:p>
          <a:p>
            <a:pPr marL="0" indent="0">
              <a:buFont typeface="Arial" panose="020B0604020202020204" pitchFamily="34" charset="0"/>
              <a:buNone/>
            </a:pPr>
            <a:r>
              <a:rPr lang="en-AU" sz="2800" u="sng" dirty="0" err="1"/>
              <a:t>Studie</a:t>
            </a:r>
            <a:r>
              <a:rPr lang="en-AU" sz="2800" u="sng" dirty="0"/>
              <a:t> 1 &amp; 3: </a:t>
            </a:r>
          </a:p>
          <a:p>
            <a:pPr marL="0" indent="0">
              <a:buFont typeface="Arial" panose="020B0604020202020204" pitchFamily="34" charset="0"/>
              <a:buNone/>
            </a:pPr>
            <a:r>
              <a:rPr lang="en-AU" sz="2800" dirty="0" err="1"/>
              <a:t>Evaluatie</a:t>
            </a:r>
            <a:r>
              <a:rPr lang="en-AU" sz="2800" dirty="0"/>
              <a:t> met </a:t>
            </a:r>
            <a:r>
              <a:rPr lang="nl-NL" sz="2800" dirty="0"/>
              <a:t>patiënten</a:t>
            </a:r>
            <a:r>
              <a:rPr lang="en-AU" sz="2800" dirty="0"/>
              <a:t> </a:t>
            </a:r>
            <a:r>
              <a:rPr lang="en-AU" sz="2800" dirty="0" err="1"/>
              <a:t>en</a:t>
            </a:r>
            <a:r>
              <a:rPr lang="en-AU" sz="2800" dirty="0"/>
              <a:t> </a:t>
            </a:r>
            <a:r>
              <a:rPr lang="en-AU" sz="2800" dirty="0" err="1"/>
              <a:t>zorgprofessionals</a:t>
            </a:r>
            <a:r>
              <a:rPr lang="en-AU" sz="2800" dirty="0"/>
              <a:t> </a:t>
            </a:r>
            <a:br>
              <a:rPr lang="en-AU" sz="2800" dirty="0"/>
            </a:br>
            <a:r>
              <a:rPr lang="en-AU" sz="2800" dirty="0" err="1"/>
              <a:t>voor</a:t>
            </a:r>
            <a:r>
              <a:rPr lang="en-AU" sz="2800" dirty="0"/>
              <a:t> </a:t>
            </a:r>
            <a:r>
              <a:rPr lang="en-AU" sz="2800" dirty="0" err="1"/>
              <a:t>en</a:t>
            </a:r>
            <a:r>
              <a:rPr lang="en-AU" sz="2800" dirty="0"/>
              <a:t> </a:t>
            </a:r>
            <a:r>
              <a:rPr lang="en-AU" sz="2800" dirty="0" err="1"/>
              <a:t>na</a:t>
            </a:r>
            <a:r>
              <a:rPr lang="en-AU" sz="2800" dirty="0"/>
              <a:t> </a:t>
            </a:r>
            <a:r>
              <a:rPr lang="en-AU" sz="2800" dirty="0" err="1"/>
              <a:t>studie</a:t>
            </a:r>
            <a:r>
              <a:rPr lang="en-AU" sz="2800" dirty="0"/>
              <a:t> 2 </a:t>
            </a:r>
          </a:p>
        </p:txBody>
      </p:sp>
      <p:sp>
        <p:nvSpPr>
          <p:cNvPr id="11" name="Tijdelijke aanduiding voor inhoud 4">
            <a:extLst>
              <a:ext uri="{FF2B5EF4-FFF2-40B4-BE49-F238E27FC236}">
                <a16:creationId xmlns:a16="http://schemas.microsoft.com/office/drawing/2014/main" id="{526434EE-899F-5D4F-DBBD-DD0E188843A9}"/>
              </a:ext>
            </a:extLst>
          </p:cNvPr>
          <p:cNvSpPr>
            <a:spLocks noGrp="1"/>
          </p:cNvSpPr>
          <p:nvPr>
            <p:ph sz="half" idx="2"/>
          </p:nvPr>
        </p:nvSpPr>
        <p:spPr>
          <a:xfrm>
            <a:off x="6699546" y="3073429"/>
            <a:ext cx="5167011" cy="3003550"/>
          </a:xfrm>
          <a:noFill/>
        </p:spPr>
        <p:txBody>
          <a:bodyPr>
            <a:normAutofit/>
          </a:bodyPr>
          <a:lstStyle/>
          <a:p>
            <a:pPr marL="0" indent="0">
              <a:buNone/>
            </a:pPr>
            <a:r>
              <a:rPr lang="en-GB" sz="2800" dirty="0" err="1"/>
              <a:t>Effectief</a:t>
            </a:r>
            <a:r>
              <a:rPr lang="en-GB" sz="2800" dirty="0"/>
              <a:t>? </a:t>
            </a:r>
          </a:p>
          <a:p>
            <a:pPr marL="0" indent="0">
              <a:buNone/>
            </a:pPr>
            <a:r>
              <a:rPr lang="en-GB" sz="2800" u="sng" dirty="0" err="1"/>
              <a:t>Studie</a:t>
            </a:r>
            <a:r>
              <a:rPr lang="en-GB" sz="2800" u="sng" dirty="0"/>
              <a:t> 2: </a:t>
            </a:r>
          </a:p>
          <a:p>
            <a:pPr marL="0" indent="0">
              <a:buNone/>
            </a:pPr>
            <a:r>
              <a:rPr lang="en-GB" sz="2800" dirty="0" err="1"/>
              <a:t>Effectiviteit</a:t>
            </a:r>
            <a:r>
              <a:rPr lang="en-GB" sz="2800" dirty="0"/>
              <a:t> van de CBM training op </a:t>
            </a:r>
            <a:r>
              <a:rPr lang="en-GB" sz="2800" dirty="0" err="1"/>
              <a:t>vermoeidheidsbias</a:t>
            </a:r>
            <a:r>
              <a:rPr lang="en-GB" sz="2800" dirty="0"/>
              <a:t>, </a:t>
            </a:r>
            <a:r>
              <a:rPr lang="en-GB" sz="2800" dirty="0" err="1"/>
              <a:t>vermoeidheidsklachten</a:t>
            </a:r>
            <a:r>
              <a:rPr lang="en-GB" sz="2800" dirty="0"/>
              <a:t> </a:t>
            </a:r>
            <a:r>
              <a:rPr lang="en-GB" sz="2800" dirty="0" err="1"/>
              <a:t>en</a:t>
            </a:r>
            <a:r>
              <a:rPr lang="en-GB" sz="2800" dirty="0"/>
              <a:t> </a:t>
            </a:r>
            <a:r>
              <a:rPr lang="en-GB" sz="2800" dirty="0" err="1"/>
              <a:t>gedrag</a:t>
            </a:r>
            <a:endParaRPr lang="en-GB" sz="2800" dirty="0"/>
          </a:p>
        </p:txBody>
      </p:sp>
      <p:sp>
        <p:nvSpPr>
          <p:cNvPr id="22" name="Tekstvak 21">
            <a:extLst>
              <a:ext uri="{FF2B5EF4-FFF2-40B4-BE49-F238E27FC236}">
                <a16:creationId xmlns:a16="http://schemas.microsoft.com/office/drawing/2014/main" id="{5F4D9B09-21D0-C452-DCD8-7672FBE95F4A}"/>
              </a:ext>
            </a:extLst>
          </p:cNvPr>
          <p:cNvSpPr txBox="1"/>
          <p:nvPr/>
        </p:nvSpPr>
        <p:spPr>
          <a:xfrm>
            <a:off x="1681988" y="1329841"/>
            <a:ext cx="9391650" cy="120032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Dus</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ook</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geschikt</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effectief</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voor</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nl-NL"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nierpatiënten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met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vermoeidheidsklachten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178428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a:xfrm>
            <a:off x="1265583" y="365125"/>
            <a:ext cx="10515600" cy="1049417"/>
          </a:xfrm>
        </p:spPr>
        <p:txBody>
          <a:bodyPr/>
          <a:lstStyle/>
          <a:p>
            <a:pPr algn="ctr"/>
            <a:r>
              <a:rPr lang="en-US" dirty="0" err="1"/>
              <a:t>Vermoeidheid</a:t>
            </a:r>
            <a:r>
              <a:rPr lang="en-US" dirty="0"/>
              <a:t> &amp; Psyche	     </a:t>
            </a:r>
            <a:endParaRPr lang="nl-NL" dirty="0"/>
          </a:p>
        </p:txBody>
      </p:sp>
      <p:sp>
        <p:nvSpPr>
          <p:cNvPr id="3" name="Content Placeholder 2"/>
          <p:cNvSpPr>
            <a:spLocks noGrp="1"/>
          </p:cNvSpPr>
          <p:nvPr>
            <p:ph sz="half" idx="1"/>
          </p:nvPr>
        </p:nvSpPr>
        <p:spPr>
          <a:xfrm>
            <a:off x="1265582" y="1531620"/>
            <a:ext cx="9993546" cy="4495956"/>
          </a:xfrm>
        </p:spPr>
        <p:txBody>
          <a:bodyPr/>
          <a:lstStyle/>
          <a:p>
            <a:endParaRPr lang="en-US" dirty="0"/>
          </a:p>
          <a:p>
            <a:endParaRPr lang="en-US" dirty="0"/>
          </a:p>
        </p:txBody>
      </p:sp>
      <p:sp>
        <p:nvSpPr>
          <p:cNvPr id="5" name="Slide Number Placeholder 4"/>
          <p:cNvSpPr>
            <a:spLocks noGrp="1"/>
          </p:cNvSpPr>
          <p:nvPr>
            <p:ph type="sldNum" sz="quarter" idx="10"/>
          </p:nvPr>
        </p:nvSpPr>
        <p:spPr/>
        <p:txBody>
          <a:bodyPr/>
          <a:lstStyle/>
          <a:p>
            <a:r>
              <a:rPr lang="en-US" dirty="0"/>
              <a:t>13</a:t>
            </a:r>
          </a:p>
        </p:txBody>
      </p:sp>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sp>
        <p:nvSpPr>
          <p:cNvPr id="4" name="Titel 1">
            <a:extLst>
              <a:ext uri="{FF2B5EF4-FFF2-40B4-BE49-F238E27FC236}">
                <a16:creationId xmlns:a16="http://schemas.microsoft.com/office/drawing/2014/main" id="{AF2026F5-0FF6-AF5F-25B2-4EC9D3CF984A}"/>
              </a:ext>
            </a:extLst>
          </p:cNvPr>
          <p:cNvSpPr txBox="1">
            <a:spLocks/>
          </p:cNvSpPr>
          <p:nvPr/>
        </p:nvSpPr>
        <p:spPr>
          <a:xfrm>
            <a:off x="1665514" y="336140"/>
            <a:ext cx="9601200" cy="926026"/>
          </a:xfrm>
          <a:prstGeom prst="rect">
            <a:avLst/>
          </a:prstGeom>
          <a:solidFill>
            <a:schemeClr val="bg1"/>
          </a:solidFill>
        </p:spPr>
        <p:txBody>
          <a:bodyPr>
            <a:normAutofit/>
          </a:bodyPr>
          <a:lstStyle>
            <a:lvl1pPr algn="l" defTabSz="914256" rtl="0" eaLnBrk="1" latinLnBrk="0" hangingPunct="1">
              <a:lnSpc>
                <a:spcPct val="90000"/>
              </a:lnSpc>
              <a:spcBef>
                <a:spcPct val="0"/>
              </a:spcBef>
              <a:buNone/>
              <a:defRPr sz="4400" b="1" i="0" kern="1200" cap="all" baseline="0">
                <a:solidFill>
                  <a:schemeClr val="tx1"/>
                </a:solidFill>
                <a:latin typeface="Arial Narrow" panose="020B0606020202030204" pitchFamily="34" charset="0"/>
                <a:ea typeface="+mj-ea"/>
                <a:cs typeface="+mj-cs"/>
              </a:defRPr>
            </a:lvl1pPr>
          </a:lstStyle>
          <a:p>
            <a:pPr algn="ctr"/>
            <a:r>
              <a:rPr lang="en-AU" dirty="0" err="1"/>
              <a:t>Ons</a:t>
            </a:r>
            <a:r>
              <a:rPr lang="en-AU" dirty="0"/>
              <a:t> project: 3 studies</a:t>
            </a:r>
          </a:p>
        </p:txBody>
      </p:sp>
      <p:sp>
        <p:nvSpPr>
          <p:cNvPr id="10" name="Tijdelijke aanduiding voor inhoud 2">
            <a:extLst>
              <a:ext uri="{FF2B5EF4-FFF2-40B4-BE49-F238E27FC236}">
                <a16:creationId xmlns:a16="http://schemas.microsoft.com/office/drawing/2014/main" id="{4902A5CE-473B-6918-5DF2-20143458BB97}"/>
              </a:ext>
            </a:extLst>
          </p:cNvPr>
          <p:cNvSpPr txBox="1">
            <a:spLocks/>
          </p:cNvSpPr>
          <p:nvPr/>
        </p:nvSpPr>
        <p:spPr>
          <a:xfrm>
            <a:off x="2108496" y="3073429"/>
            <a:ext cx="4397086" cy="3021822"/>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800" dirty="0" err="1"/>
              <a:t>Geschikt</a:t>
            </a:r>
            <a:r>
              <a:rPr lang="en-AU" sz="2800" dirty="0"/>
              <a:t>? </a:t>
            </a:r>
          </a:p>
          <a:p>
            <a:pPr marL="0" indent="0">
              <a:buFont typeface="Arial" panose="020B0604020202020204" pitchFamily="34" charset="0"/>
              <a:buNone/>
            </a:pPr>
            <a:r>
              <a:rPr lang="en-AU" sz="2800" u="sng" dirty="0" err="1"/>
              <a:t>Studie</a:t>
            </a:r>
            <a:r>
              <a:rPr lang="en-AU" sz="2800" u="sng" dirty="0"/>
              <a:t> 1 &amp; 3: </a:t>
            </a:r>
          </a:p>
          <a:p>
            <a:pPr marL="0" indent="0">
              <a:buFont typeface="Arial" panose="020B0604020202020204" pitchFamily="34" charset="0"/>
              <a:buNone/>
            </a:pPr>
            <a:r>
              <a:rPr lang="en-AU" sz="2800" dirty="0" err="1"/>
              <a:t>Evaluatie</a:t>
            </a:r>
            <a:r>
              <a:rPr lang="en-AU" sz="2800" dirty="0"/>
              <a:t> met </a:t>
            </a:r>
            <a:r>
              <a:rPr lang="nl-NL" sz="2800" dirty="0"/>
              <a:t>patiënten</a:t>
            </a:r>
            <a:r>
              <a:rPr lang="en-AU" sz="2800" dirty="0"/>
              <a:t> </a:t>
            </a:r>
            <a:r>
              <a:rPr lang="en-AU" sz="2800" dirty="0" err="1"/>
              <a:t>en</a:t>
            </a:r>
            <a:r>
              <a:rPr lang="en-AU" sz="2800" dirty="0"/>
              <a:t> </a:t>
            </a:r>
            <a:r>
              <a:rPr lang="en-AU" sz="2800" dirty="0" err="1"/>
              <a:t>zorgprofessionals</a:t>
            </a:r>
            <a:r>
              <a:rPr lang="en-AU" sz="2800" dirty="0"/>
              <a:t> </a:t>
            </a:r>
            <a:br>
              <a:rPr lang="en-AU" sz="2800" dirty="0"/>
            </a:br>
            <a:r>
              <a:rPr lang="en-AU" sz="2800" dirty="0" err="1"/>
              <a:t>voor</a:t>
            </a:r>
            <a:r>
              <a:rPr lang="en-AU" sz="2800" dirty="0"/>
              <a:t> </a:t>
            </a:r>
            <a:r>
              <a:rPr lang="en-AU" sz="2800" dirty="0" err="1"/>
              <a:t>en</a:t>
            </a:r>
            <a:r>
              <a:rPr lang="en-AU" sz="2800" dirty="0"/>
              <a:t> </a:t>
            </a:r>
            <a:r>
              <a:rPr lang="en-AU" sz="2800" dirty="0" err="1"/>
              <a:t>na</a:t>
            </a:r>
            <a:r>
              <a:rPr lang="en-AU" sz="2800" dirty="0"/>
              <a:t> </a:t>
            </a:r>
            <a:r>
              <a:rPr lang="en-AU" sz="2800" dirty="0" err="1"/>
              <a:t>studie</a:t>
            </a:r>
            <a:r>
              <a:rPr lang="en-AU" sz="2800" dirty="0"/>
              <a:t> 2 </a:t>
            </a:r>
          </a:p>
        </p:txBody>
      </p:sp>
      <p:sp>
        <p:nvSpPr>
          <p:cNvPr id="11" name="Tijdelijke aanduiding voor inhoud 4">
            <a:extLst>
              <a:ext uri="{FF2B5EF4-FFF2-40B4-BE49-F238E27FC236}">
                <a16:creationId xmlns:a16="http://schemas.microsoft.com/office/drawing/2014/main" id="{526434EE-899F-5D4F-DBBD-DD0E188843A9}"/>
              </a:ext>
            </a:extLst>
          </p:cNvPr>
          <p:cNvSpPr>
            <a:spLocks noGrp="1"/>
          </p:cNvSpPr>
          <p:nvPr>
            <p:ph sz="half" idx="2"/>
          </p:nvPr>
        </p:nvSpPr>
        <p:spPr>
          <a:xfrm>
            <a:off x="6699546" y="3073429"/>
            <a:ext cx="5167011" cy="3003550"/>
          </a:xfrm>
          <a:noFill/>
        </p:spPr>
        <p:txBody>
          <a:bodyPr>
            <a:normAutofit/>
          </a:bodyPr>
          <a:lstStyle/>
          <a:p>
            <a:pPr marL="0" indent="0">
              <a:buNone/>
            </a:pPr>
            <a:r>
              <a:rPr lang="en-GB" sz="2800" dirty="0" err="1"/>
              <a:t>Effectief</a:t>
            </a:r>
            <a:r>
              <a:rPr lang="en-GB" sz="2800" dirty="0"/>
              <a:t>? </a:t>
            </a:r>
          </a:p>
          <a:p>
            <a:pPr marL="0" indent="0">
              <a:buNone/>
            </a:pPr>
            <a:r>
              <a:rPr lang="en-GB" sz="2800" u="sng" dirty="0" err="1"/>
              <a:t>Studie</a:t>
            </a:r>
            <a:r>
              <a:rPr lang="en-GB" sz="2800" u="sng" dirty="0"/>
              <a:t> 2: </a:t>
            </a:r>
          </a:p>
          <a:p>
            <a:pPr marL="0" indent="0">
              <a:buNone/>
            </a:pPr>
            <a:r>
              <a:rPr lang="en-GB" sz="2800" dirty="0" err="1"/>
              <a:t>Effectiviteit</a:t>
            </a:r>
            <a:r>
              <a:rPr lang="en-GB" sz="2800" dirty="0"/>
              <a:t> van de CBM training op </a:t>
            </a:r>
            <a:r>
              <a:rPr lang="en-GB" sz="2800" dirty="0" err="1"/>
              <a:t>vermoeidheidsbias</a:t>
            </a:r>
            <a:r>
              <a:rPr lang="en-GB" sz="2800" dirty="0"/>
              <a:t>, </a:t>
            </a:r>
            <a:r>
              <a:rPr lang="en-GB" sz="2800" dirty="0" err="1"/>
              <a:t>vermoeidheidsklachten</a:t>
            </a:r>
            <a:r>
              <a:rPr lang="en-GB" sz="2800" dirty="0"/>
              <a:t> </a:t>
            </a:r>
            <a:r>
              <a:rPr lang="en-GB" sz="2800" dirty="0" err="1"/>
              <a:t>en</a:t>
            </a:r>
            <a:r>
              <a:rPr lang="en-GB" sz="2800" dirty="0"/>
              <a:t> </a:t>
            </a:r>
            <a:r>
              <a:rPr lang="en-GB" sz="2800" dirty="0" err="1"/>
              <a:t>gedrag</a:t>
            </a:r>
            <a:endParaRPr lang="en-GB" sz="2800" dirty="0"/>
          </a:p>
        </p:txBody>
      </p:sp>
      <p:sp>
        <p:nvSpPr>
          <p:cNvPr id="22" name="Tekstvak 21">
            <a:extLst>
              <a:ext uri="{FF2B5EF4-FFF2-40B4-BE49-F238E27FC236}">
                <a16:creationId xmlns:a16="http://schemas.microsoft.com/office/drawing/2014/main" id="{5F4D9B09-21D0-C452-DCD8-7672FBE95F4A}"/>
              </a:ext>
            </a:extLst>
          </p:cNvPr>
          <p:cNvSpPr txBox="1"/>
          <p:nvPr/>
        </p:nvSpPr>
        <p:spPr>
          <a:xfrm>
            <a:off x="1681988" y="1329841"/>
            <a:ext cx="9391650" cy="120032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Dus</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ook</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geschikt</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effectief</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voor</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nl-NL"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nierpatiënten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met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vermoeidheidsklachten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a:t>
            </a:r>
          </a:p>
        </p:txBody>
      </p:sp>
      <p:sp>
        <p:nvSpPr>
          <p:cNvPr id="8" name="Rechthoek 7">
            <a:extLst>
              <a:ext uri="{FF2B5EF4-FFF2-40B4-BE49-F238E27FC236}">
                <a16:creationId xmlns:a16="http://schemas.microsoft.com/office/drawing/2014/main" id="{209C00FF-247F-C89D-92AF-C9CBC7C978A5}"/>
              </a:ext>
            </a:extLst>
          </p:cNvPr>
          <p:cNvSpPr/>
          <p:nvPr/>
        </p:nvSpPr>
        <p:spPr>
          <a:xfrm>
            <a:off x="1806498" y="2832410"/>
            <a:ext cx="4441904" cy="331224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2035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r>
              <a:rPr lang="en-US" dirty="0"/>
              <a:t>User </a:t>
            </a:r>
            <a:r>
              <a:rPr lang="en-US" dirty="0" err="1"/>
              <a:t>evaluaties</a:t>
            </a:r>
            <a:r>
              <a:rPr lang="en-US" dirty="0"/>
              <a:t>	     </a:t>
            </a:r>
            <a:r>
              <a:rPr lang="en-US" sz="3600" dirty="0" err="1">
                <a:solidFill>
                  <a:srgbClr val="E6007E"/>
                </a:solidFill>
              </a:rPr>
              <a:t>methodologie</a:t>
            </a:r>
            <a:r>
              <a:rPr lang="en-US" sz="2800" dirty="0"/>
              <a:t> </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14</a:t>
            </a:r>
          </a:p>
        </p:txBody>
      </p:sp>
      <p:sp>
        <p:nvSpPr>
          <p:cNvPr id="12" name="Tijdelijke aanduiding voor inhoud 2">
            <a:extLst>
              <a:ext uri="{FF2B5EF4-FFF2-40B4-BE49-F238E27FC236}">
                <a16:creationId xmlns:a16="http://schemas.microsoft.com/office/drawing/2014/main" id="{24ACF30E-1521-4022-A196-772415163055}"/>
              </a:ext>
            </a:extLst>
          </p:cNvPr>
          <p:cNvSpPr txBox="1">
            <a:spLocks/>
          </p:cNvSpPr>
          <p:nvPr/>
        </p:nvSpPr>
        <p:spPr>
          <a:xfrm>
            <a:off x="1212727" y="1557756"/>
            <a:ext cx="5445916" cy="2792571"/>
          </a:xfrm>
          <a:prstGeom prst="rect">
            <a:avLst/>
          </a:prstGeom>
          <a:solidFill>
            <a:schemeClr val="bg1"/>
          </a:solidFill>
          <a:ln w="28575">
            <a:solidFill>
              <a:schemeClr val="tx1"/>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err="1">
                <a:solidFill>
                  <a:sysClr val="windowText" lastClr="000000"/>
                </a:solidFill>
              </a:rPr>
              <a:t>Tijdspunt</a:t>
            </a:r>
            <a:r>
              <a:rPr lang="en-GB" sz="3200" dirty="0">
                <a:solidFill>
                  <a:sysClr val="windowText" lastClr="000000"/>
                </a:solidFill>
              </a:rPr>
              <a:t> 1: </a:t>
            </a:r>
            <a:r>
              <a:rPr lang="en-GB" sz="3200" dirty="0" err="1">
                <a:solidFill>
                  <a:sysClr val="windowText" lastClr="000000"/>
                </a:solidFill>
              </a:rPr>
              <a:t>Evaluatie</a:t>
            </a:r>
            <a:r>
              <a:rPr lang="en-GB" sz="3200" dirty="0">
                <a:solidFill>
                  <a:sysClr val="windowText" lastClr="000000"/>
                </a:solidFill>
              </a:rPr>
              <a:t> van </a:t>
            </a:r>
            <a:r>
              <a:rPr lang="en-GB" sz="3200" dirty="0" err="1">
                <a:solidFill>
                  <a:sysClr val="windowText" lastClr="000000"/>
                </a:solidFill>
              </a:rPr>
              <a:t>eerste</a:t>
            </a:r>
            <a:r>
              <a:rPr lang="en-GB" sz="3200" dirty="0">
                <a:solidFill>
                  <a:sysClr val="windowText" lastClr="000000"/>
                </a:solidFill>
              </a:rPr>
              <a:t> demo training</a:t>
            </a:r>
          </a:p>
          <a:p>
            <a:pPr marL="0" indent="0">
              <a:buFont typeface="Arial" panose="020B0604020202020204" pitchFamily="34" charset="0"/>
              <a:buNone/>
            </a:pPr>
            <a:endParaRPr lang="en-GB" sz="3200" dirty="0">
              <a:solidFill>
                <a:srgbClr val="E6007E"/>
              </a:solidFill>
            </a:endParaRPr>
          </a:p>
          <a:p>
            <a:pPr marL="0" indent="0">
              <a:buFont typeface="Arial" panose="020B0604020202020204" pitchFamily="34" charset="0"/>
              <a:buNone/>
            </a:pPr>
            <a:endParaRPr lang="en-GB" sz="3200" dirty="0">
              <a:solidFill>
                <a:srgbClr val="E6007E"/>
              </a:solidFill>
            </a:endParaRP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p:txBody>
      </p:sp>
      <p:sp>
        <p:nvSpPr>
          <p:cNvPr id="13" name="Tijdelijke aanduiding voor inhoud 3">
            <a:extLst>
              <a:ext uri="{FF2B5EF4-FFF2-40B4-BE49-F238E27FC236}">
                <a16:creationId xmlns:a16="http://schemas.microsoft.com/office/drawing/2014/main" id="{E19F2FDA-DA8F-4681-B213-FB0B04AFABE7}"/>
              </a:ext>
            </a:extLst>
          </p:cNvPr>
          <p:cNvSpPr>
            <a:spLocks noGrp="1"/>
          </p:cNvSpPr>
          <p:nvPr>
            <p:ph sz="half" idx="2"/>
          </p:nvPr>
        </p:nvSpPr>
        <p:spPr>
          <a:xfrm>
            <a:off x="6658643" y="1557756"/>
            <a:ext cx="5340281" cy="2792571"/>
          </a:xfrm>
          <a:ln w="28575">
            <a:solidFill>
              <a:schemeClr val="tx1"/>
            </a:solidFill>
          </a:ln>
        </p:spPr>
        <p:txBody>
          <a:bodyPr>
            <a:normAutofit/>
          </a:bodyPr>
          <a:lstStyle/>
          <a:p>
            <a:pPr marL="0" indent="0">
              <a:buNone/>
            </a:pPr>
            <a:r>
              <a:rPr lang="en-GB" sz="3200" dirty="0" err="1">
                <a:solidFill>
                  <a:sysClr val="windowText" lastClr="000000"/>
                </a:solidFill>
              </a:rPr>
              <a:t>Tijdspunt</a:t>
            </a:r>
            <a:r>
              <a:rPr lang="en-GB" sz="3200" dirty="0">
                <a:solidFill>
                  <a:sysClr val="windowText" lastClr="000000"/>
                </a:solidFill>
              </a:rPr>
              <a:t> 2: </a:t>
            </a:r>
            <a:r>
              <a:rPr lang="en-GB" sz="3200" dirty="0" err="1">
                <a:solidFill>
                  <a:sysClr val="windowText" lastClr="000000"/>
                </a:solidFill>
              </a:rPr>
              <a:t>Evaluatie</a:t>
            </a:r>
            <a:r>
              <a:rPr lang="en-GB" sz="3200" dirty="0">
                <a:solidFill>
                  <a:sysClr val="windowText" lastClr="000000"/>
                </a:solidFill>
              </a:rPr>
              <a:t> </a:t>
            </a:r>
            <a:r>
              <a:rPr lang="en-GB" sz="3200" dirty="0" err="1">
                <a:solidFill>
                  <a:sysClr val="windowText" lastClr="000000"/>
                </a:solidFill>
              </a:rPr>
              <a:t>na</a:t>
            </a:r>
            <a:r>
              <a:rPr lang="en-GB" sz="3200" dirty="0">
                <a:solidFill>
                  <a:sysClr val="windowText" lastClr="000000"/>
                </a:solidFill>
              </a:rPr>
              <a:t> </a:t>
            </a:r>
            <a:r>
              <a:rPr lang="en-GB" sz="3200" dirty="0" err="1">
                <a:solidFill>
                  <a:sysClr val="windowText" lastClr="000000"/>
                </a:solidFill>
              </a:rPr>
              <a:t>studie</a:t>
            </a:r>
            <a:r>
              <a:rPr lang="en-GB" sz="3200" dirty="0">
                <a:solidFill>
                  <a:sysClr val="windowText" lastClr="000000"/>
                </a:solidFill>
              </a:rPr>
              <a:t> 2 </a:t>
            </a:r>
          </a:p>
          <a:p>
            <a:pPr marL="0" indent="0">
              <a:buNone/>
            </a:pPr>
            <a:r>
              <a:rPr lang="en-GB" sz="1400" dirty="0"/>
              <a:t> </a:t>
            </a:r>
          </a:p>
        </p:txBody>
      </p:sp>
      <p:sp>
        <p:nvSpPr>
          <p:cNvPr id="14" name="Tekstvak 13">
            <a:extLst>
              <a:ext uri="{FF2B5EF4-FFF2-40B4-BE49-F238E27FC236}">
                <a16:creationId xmlns:a16="http://schemas.microsoft.com/office/drawing/2014/main" id="{9890287C-17F0-4318-9414-3CF9DF911960}"/>
              </a:ext>
            </a:extLst>
          </p:cNvPr>
          <p:cNvSpPr txBox="1"/>
          <p:nvPr/>
        </p:nvSpPr>
        <p:spPr>
          <a:xfrm>
            <a:off x="1392020" y="4787771"/>
            <a:ext cx="10060699" cy="1077218"/>
          </a:xfrm>
          <a:prstGeom prst="rect">
            <a:avLst/>
          </a:prstGeom>
          <a:noFill/>
        </p:spPr>
        <p:txBody>
          <a:bodyPr wrap="square" rtlCol="0">
            <a:spAutoFit/>
          </a:bodyPr>
          <a:lstStyle/>
          <a:p>
            <a:pPr lvl="0">
              <a:defRPr/>
            </a:pPr>
            <a:r>
              <a:rPr kumimoji="0" lang="en-GB" sz="3200" b="0" i="0" u="none" strike="noStrike" kern="1200" cap="none" spc="0" normalizeH="0" baseline="0" noProof="0" dirty="0">
                <a:ln>
                  <a:noFill/>
                </a:ln>
                <a:solidFill>
                  <a:sysClr val="windowText" lastClr="000000"/>
                </a:solidFill>
                <a:effectLst/>
                <a:uLnTx/>
                <a:uFillTx/>
                <a:ea typeface="+mn-ea"/>
                <a:cs typeface="+mn-cs"/>
              </a:rPr>
              <a:t>Data analyse: </a:t>
            </a:r>
            <a:r>
              <a:rPr kumimoji="0" lang="en-GB" sz="3200" b="0" i="0" u="none" strike="noStrike" kern="1200" cap="none" spc="0" normalizeH="0" baseline="0" noProof="0" dirty="0">
                <a:ln>
                  <a:noFill/>
                </a:ln>
                <a:solidFill>
                  <a:prstClr val="black"/>
                </a:solidFill>
                <a:effectLst/>
                <a:uLnTx/>
                <a:uFillTx/>
                <a:ea typeface="+mn-ea"/>
                <a:cs typeface="+mn-cs"/>
              </a:rPr>
              <a:t>interviews </a:t>
            </a:r>
            <a:r>
              <a:rPr lang="en-GB" sz="3200" dirty="0" err="1">
                <a:solidFill>
                  <a:prstClr val="black"/>
                </a:solidFill>
              </a:rPr>
              <a:t>zijn</a:t>
            </a:r>
            <a:r>
              <a:rPr lang="en-GB" sz="3200" dirty="0">
                <a:solidFill>
                  <a:prstClr val="black"/>
                </a:solidFill>
              </a:rPr>
              <a:t> </a:t>
            </a:r>
            <a:r>
              <a:rPr lang="en-GB" sz="3200" dirty="0" err="1">
                <a:solidFill>
                  <a:prstClr val="black"/>
                </a:solidFill>
              </a:rPr>
              <a:t>ge</a:t>
            </a:r>
            <a:r>
              <a:rPr kumimoji="0" lang="en-GB" sz="3200" b="0" i="0" u="none" strike="noStrike" kern="1200" cap="none" spc="0" normalizeH="0" baseline="0" noProof="0" dirty="0" err="1">
                <a:ln>
                  <a:noFill/>
                </a:ln>
                <a:solidFill>
                  <a:prstClr val="black"/>
                </a:solidFill>
                <a:effectLst/>
                <a:uLnTx/>
                <a:uFillTx/>
                <a:ea typeface="+mn-ea"/>
                <a:cs typeface="+mn-cs"/>
              </a:rPr>
              <a:t>transcribeerd</a:t>
            </a:r>
            <a:r>
              <a:rPr kumimoji="0" lang="en-GB" sz="3200" b="0" i="0" u="none" strike="noStrike" kern="1200" cap="none" spc="0" normalizeH="0" baseline="0" noProof="0" dirty="0">
                <a:ln>
                  <a:noFill/>
                </a:ln>
                <a:solidFill>
                  <a:prstClr val="black"/>
                </a:solidFill>
                <a:effectLst/>
                <a:uLnTx/>
                <a:uFillTx/>
                <a:ea typeface="+mn-ea"/>
                <a:cs typeface="+mn-cs"/>
              </a:rPr>
              <a:t>, </a:t>
            </a:r>
            <a:r>
              <a:rPr kumimoji="0" lang="en-GB" sz="3200" b="0" i="0" u="none" strike="noStrike" kern="1200" cap="none" spc="0" normalizeH="0" baseline="0" noProof="0" dirty="0" err="1">
                <a:ln>
                  <a:noFill/>
                </a:ln>
                <a:solidFill>
                  <a:prstClr val="black"/>
                </a:solidFill>
                <a:effectLst/>
                <a:uLnTx/>
                <a:uFillTx/>
                <a:ea typeface="+mn-ea"/>
                <a:cs typeface="+mn-cs"/>
              </a:rPr>
              <a:t>gecodeerd</a:t>
            </a:r>
            <a:r>
              <a:rPr lang="en-GB" sz="3200" dirty="0">
                <a:solidFill>
                  <a:prstClr val="black"/>
                </a:solidFill>
              </a:rPr>
              <a:t> </a:t>
            </a:r>
            <a:r>
              <a:rPr lang="en-GB" sz="3200" dirty="0" err="1">
                <a:solidFill>
                  <a:prstClr val="black"/>
                </a:solidFill>
              </a:rPr>
              <a:t>en</a:t>
            </a:r>
            <a:r>
              <a:rPr lang="en-GB" sz="3200" dirty="0">
                <a:solidFill>
                  <a:prstClr val="black"/>
                </a:solidFill>
              </a:rPr>
              <a:t> </a:t>
            </a:r>
            <a:r>
              <a:rPr lang="en-GB" sz="3200" dirty="0" err="1">
                <a:solidFill>
                  <a:prstClr val="black"/>
                </a:solidFill>
              </a:rPr>
              <a:t>thematisch</a:t>
            </a:r>
            <a:r>
              <a:rPr lang="en-GB" sz="3200" dirty="0">
                <a:solidFill>
                  <a:prstClr val="black"/>
                </a:solidFill>
              </a:rPr>
              <a:t> </a:t>
            </a:r>
            <a:r>
              <a:rPr lang="en-GB" sz="3200" dirty="0" err="1">
                <a:solidFill>
                  <a:prstClr val="black"/>
                </a:solidFill>
              </a:rPr>
              <a:t>ge</a:t>
            </a:r>
            <a:r>
              <a:rPr kumimoji="0" lang="en-GB" sz="3200" b="0" i="0" u="none" strike="noStrike" kern="1200" cap="none" spc="0" normalizeH="0" baseline="0" noProof="0" dirty="0" err="1">
                <a:ln>
                  <a:noFill/>
                </a:ln>
                <a:solidFill>
                  <a:prstClr val="black"/>
                </a:solidFill>
                <a:effectLst/>
                <a:uLnTx/>
                <a:uFillTx/>
                <a:ea typeface="+mn-ea"/>
                <a:cs typeface="+mn-cs"/>
              </a:rPr>
              <a:t>analyseerd</a:t>
            </a:r>
            <a:endParaRPr kumimoji="0" lang="en-GB" sz="3200" b="0" i="0" u="none" strike="noStrike" kern="1200" cap="none" spc="0" normalizeH="0" baseline="0" noProof="0" dirty="0">
              <a:ln>
                <a:noFill/>
              </a:ln>
              <a:solidFill>
                <a:prstClr val="black"/>
              </a:solidFill>
              <a:effectLst/>
              <a:uLnTx/>
              <a:uFillTx/>
              <a:ea typeface="+mn-ea"/>
              <a:cs typeface="+mn-cs"/>
            </a:endParaRPr>
          </a:p>
        </p:txBody>
      </p:sp>
      <p:sp>
        <p:nvSpPr>
          <p:cNvPr id="15" name="Tijdelijke aanduiding voor inhoud 2">
            <a:extLst>
              <a:ext uri="{FF2B5EF4-FFF2-40B4-BE49-F238E27FC236}">
                <a16:creationId xmlns:a16="http://schemas.microsoft.com/office/drawing/2014/main" id="{4520BCC1-BCFF-429B-B775-26CD5CB97E40}"/>
              </a:ext>
            </a:extLst>
          </p:cNvPr>
          <p:cNvSpPr txBox="1">
            <a:spLocks/>
          </p:cNvSpPr>
          <p:nvPr/>
        </p:nvSpPr>
        <p:spPr>
          <a:xfrm>
            <a:off x="1212725" y="2883063"/>
            <a:ext cx="5445480" cy="1467264"/>
          </a:xfrm>
          <a:prstGeom prst="rect">
            <a:avLst/>
          </a:prstGeom>
          <a:solidFill>
            <a:schemeClr val="bg1"/>
          </a:solidFill>
          <a:ln w="28575">
            <a:solidFill>
              <a:schemeClr val="tx1"/>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10 </a:t>
            </a:r>
            <a:r>
              <a:rPr lang="nl-NL" sz="2800" dirty="0"/>
              <a:t>nierpatiënten</a:t>
            </a:r>
          </a:p>
          <a:p>
            <a:r>
              <a:rPr lang="en-GB" sz="2800" dirty="0"/>
              <a:t>10 </a:t>
            </a:r>
            <a:r>
              <a:rPr lang="en-GB" sz="2800" dirty="0" err="1"/>
              <a:t>zorg</a:t>
            </a:r>
            <a:r>
              <a:rPr lang="en-GB" sz="2800" dirty="0"/>
              <a:t> professionals</a:t>
            </a:r>
          </a:p>
        </p:txBody>
      </p:sp>
      <p:sp>
        <p:nvSpPr>
          <p:cNvPr id="17" name="Tijdelijke aanduiding voor inhoud 2">
            <a:extLst>
              <a:ext uri="{FF2B5EF4-FFF2-40B4-BE49-F238E27FC236}">
                <a16:creationId xmlns:a16="http://schemas.microsoft.com/office/drawing/2014/main" id="{4B043F9F-49BA-44F2-9EE0-EBD0F9EF3D16}"/>
              </a:ext>
            </a:extLst>
          </p:cNvPr>
          <p:cNvSpPr txBox="1">
            <a:spLocks/>
          </p:cNvSpPr>
          <p:nvPr/>
        </p:nvSpPr>
        <p:spPr>
          <a:xfrm>
            <a:off x="6658206" y="2883063"/>
            <a:ext cx="5340280" cy="1467264"/>
          </a:xfrm>
          <a:prstGeom prst="rect">
            <a:avLst/>
          </a:prstGeom>
          <a:solidFill>
            <a:schemeClr val="bg1"/>
          </a:solidFill>
          <a:ln w="28575">
            <a:solidFill>
              <a:schemeClr val="tx1"/>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18 </a:t>
            </a:r>
            <a:r>
              <a:rPr lang="nl-NL" sz="2800" dirty="0"/>
              <a:t>nierpatiënten</a:t>
            </a:r>
          </a:p>
          <a:p>
            <a:r>
              <a:rPr lang="en-GB" sz="2800" dirty="0"/>
              <a:t>6 </a:t>
            </a:r>
            <a:r>
              <a:rPr lang="en-GB" sz="2800" dirty="0" err="1"/>
              <a:t>zorg</a:t>
            </a:r>
            <a:r>
              <a:rPr lang="en-GB" sz="2800" dirty="0"/>
              <a:t> professionals</a:t>
            </a:r>
          </a:p>
        </p:txBody>
      </p:sp>
    </p:spTree>
    <p:extLst>
      <p:ext uri="{BB962C8B-B14F-4D97-AF65-F5344CB8AC3E}">
        <p14:creationId xmlns:p14="http://schemas.microsoft.com/office/powerpoint/2010/main" val="325448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r>
              <a:rPr lang="en-US" dirty="0"/>
              <a:t>User </a:t>
            </a:r>
            <a:r>
              <a:rPr lang="en-US" dirty="0" err="1"/>
              <a:t>evaluaties</a:t>
            </a:r>
            <a:r>
              <a:rPr lang="en-US" dirty="0"/>
              <a:t>	     </a:t>
            </a:r>
            <a:r>
              <a:rPr lang="en-US" sz="3600" dirty="0" err="1">
                <a:solidFill>
                  <a:srgbClr val="E6007E"/>
                </a:solidFill>
              </a:rPr>
              <a:t>Resultaten</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15</a:t>
            </a:r>
          </a:p>
        </p:txBody>
      </p:sp>
      <p:sp>
        <p:nvSpPr>
          <p:cNvPr id="25" name="Tijdelijke aanduiding voor inhoud 2">
            <a:extLst>
              <a:ext uri="{FF2B5EF4-FFF2-40B4-BE49-F238E27FC236}">
                <a16:creationId xmlns:a16="http://schemas.microsoft.com/office/drawing/2014/main" id="{4DFCD1C0-C19E-A999-B646-7778127AC0BF}"/>
              </a:ext>
            </a:extLst>
          </p:cNvPr>
          <p:cNvSpPr txBox="1">
            <a:spLocks/>
          </p:cNvSpPr>
          <p:nvPr/>
        </p:nvSpPr>
        <p:spPr>
          <a:xfrm>
            <a:off x="1346199" y="1198690"/>
            <a:ext cx="9273762" cy="1325563"/>
          </a:xfrm>
          <a:prstGeom prst="rect">
            <a:avLst/>
          </a:prstGeom>
          <a:solidFill>
            <a:schemeClr val="bg1"/>
          </a:solidFill>
          <a:ln w="38100">
            <a:solidFill>
              <a:srgbClr val="00B050"/>
            </a:solidFill>
          </a:ln>
        </p:spPr>
        <p:txBody>
          <a:bodyPr>
            <a:normAutofit fontScale="92500"/>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200" dirty="0"/>
              <a:t>Patiënten</a:t>
            </a:r>
            <a:r>
              <a:rPr lang="en-GB" sz="3200" dirty="0"/>
              <a:t> &amp; professionals:</a:t>
            </a:r>
          </a:p>
          <a:p>
            <a:r>
              <a:rPr lang="en-GB" sz="3200" dirty="0" err="1"/>
              <a:t>P</a:t>
            </a:r>
            <a:r>
              <a:rPr lang="en-GB" sz="3200" dirty="0" err="1">
                <a:sym typeface="Wingdings" panose="05000000000000000000" pitchFamily="2" charset="2"/>
              </a:rPr>
              <a:t>ositief</a:t>
            </a:r>
            <a:r>
              <a:rPr lang="en-GB" sz="3200" dirty="0">
                <a:sym typeface="Wingdings" panose="05000000000000000000" pitchFamily="2" charset="2"/>
              </a:rPr>
              <a:t> over de training </a:t>
            </a:r>
            <a:r>
              <a:rPr lang="en-GB" sz="3200" dirty="0" err="1">
                <a:sym typeface="Wingdings" panose="05000000000000000000" pitchFamily="2" charset="2"/>
              </a:rPr>
              <a:t>en</a:t>
            </a:r>
            <a:r>
              <a:rPr lang="en-GB" sz="3200" dirty="0">
                <a:sym typeface="Wingdings" panose="05000000000000000000" pitchFamily="2" charset="2"/>
              </a:rPr>
              <a:t> </a:t>
            </a:r>
            <a:r>
              <a:rPr lang="nl-NL" sz="3200" dirty="0">
                <a:sym typeface="Wingdings" panose="05000000000000000000" pitchFamily="2" charset="2"/>
              </a:rPr>
              <a:t>potentiële</a:t>
            </a:r>
            <a:r>
              <a:rPr lang="en-GB" sz="3200" dirty="0">
                <a:sym typeface="Wingdings" panose="05000000000000000000" pitchFamily="2" charset="2"/>
              </a:rPr>
              <a:t> </a:t>
            </a:r>
            <a:r>
              <a:rPr lang="en-GB" sz="3200" dirty="0" err="1">
                <a:sym typeface="Wingdings" panose="05000000000000000000" pitchFamily="2" charset="2"/>
              </a:rPr>
              <a:t>implementatie</a:t>
            </a:r>
            <a:endParaRPr lang="en-GB" sz="3200" dirty="0">
              <a:sym typeface="Wingdings" panose="05000000000000000000" pitchFamily="2" charset="2"/>
            </a:endParaRPr>
          </a:p>
          <a:p>
            <a:pPr marL="0" indent="0">
              <a:buFont typeface="Arial" panose="020B0604020202020204" pitchFamily="34" charset="0"/>
              <a:buNone/>
            </a:pPr>
            <a:endParaRPr lang="en-GB" sz="2400" dirty="0">
              <a:sym typeface="Wingdings" panose="05000000000000000000" pitchFamily="2" charset="2"/>
            </a:endParaRPr>
          </a:p>
          <a:p>
            <a:pPr marL="0" indent="0">
              <a:buFont typeface="Arial" panose="020B0604020202020204" pitchFamily="34" charset="0"/>
              <a:buNone/>
            </a:pPr>
            <a:endParaRPr lang="en-GB" sz="3200" dirty="0">
              <a:sym typeface="Wingdings" panose="05000000000000000000" pitchFamily="2" charset="2"/>
            </a:endParaRPr>
          </a:p>
          <a:p>
            <a:pPr marL="0" indent="0">
              <a:buFont typeface="Arial" panose="020B0604020202020204" pitchFamily="34" charset="0"/>
              <a:buNone/>
            </a:pPr>
            <a:endParaRPr lang="en-GB" sz="3200" dirty="0">
              <a:sym typeface="Wingdings" panose="05000000000000000000" pitchFamily="2" charset="2"/>
            </a:endParaRPr>
          </a:p>
          <a:p>
            <a:endParaRPr lang="en-GB" sz="3200" dirty="0"/>
          </a:p>
        </p:txBody>
      </p:sp>
      <p:sp>
        <p:nvSpPr>
          <p:cNvPr id="26" name="Tijdelijke aanduiding voor inhoud 3">
            <a:extLst>
              <a:ext uri="{FF2B5EF4-FFF2-40B4-BE49-F238E27FC236}">
                <a16:creationId xmlns:a16="http://schemas.microsoft.com/office/drawing/2014/main" id="{CC804A1A-ADD2-EC36-73A3-919DD875C6F4}"/>
              </a:ext>
            </a:extLst>
          </p:cNvPr>
          <p:cNvSpPr>
            <a:spLocks noGrp="1"/>
          </p:cNvSpPr>
          <p:nvPr>
            <p:ph sz="half" idx="2"/>
          </p:nvPr>
        </p:nvSpPr>
        <p:spPr>
          <a:xfrm>
            <a:off x="1346198" y="2897313"/>
            <a:ext cx="5231849" cy="2726392"/>
          </a:xfrm>
          <a:ln w="38100">
            <a:solidFill>
              <a:srgbClr val="FF0000"/>
            </a:solidFill>
          </a:ln>
        </p:spPr>
        <p:txBody>
          <a:bodyPr>
            <a:normAutofit/>
          </a:bodyPr>
          <a:lstStyle/>
          <a:p>
            <a:pPr marL="0" indent="0">
              <a:buNone/>
            </a:pPr>
            <a:r>
              <a:rPr lang="en-GB" sz="3200" dirty="0"/>
              <a:t>Maar:</a:t>
            </a:r>
          </a:p>
          <a:p>
            <a:r>
              <a:rPr lang="en-GB" sz="3200" dirty="0" err="1"/>
              <a:t>Twijfel</a:t>
            </a:r>
            <a:r>
              <a:rPr lang="en-GB" sz="3200" dirty="0"/>
              <a:t> over </a:t>
            </a:r>
            <a:r>
              <a:rPr lang="en-GB" sz="3200" dirty="0" err="1"/>
              <a:t>effectiviteit</a:t>
            </a:r>
            <a:endParaRPr lang="en-GB" sz="3200" dirty="0"/>
          </a:p>
          <a:p>
            <a:endParaRPr lang="en-GB" sz="3200" dirty="0"/>
          </a:p>
          <a:p>
            <a:r>
              <a:rPr lang="en-GB" sz="3200" dirty="0" err="1"/>
              <a:t>meest</a:t>
            </a:r>
            <a:r>
              <a:rPr lang="en-GB" sz="3200" dirty="0"/>
              <a:t> </a:t>
            </a:r>
            <a:r>
              <a:rPr lang="en-GB" sz="3200" dirty="0" err="1"/>
              <a:t>frequente</a:t>
            </a:r>
            <a:r>
              <a:rPr lang="en-GB" sz="3200" dirty="0"/>
              <a:t> </a:t>
            </a:r>
            <a:r>
              <a:rPr lang="en-GB" sz="3200" dirty="0" err="1"/>
              <a:t>klacht</a:t>
            </a:r>
            <a:r>
              <a:rPr lang="en-GB" sz="3200" dirty="0"/>
              <a:t>: </a:t>
            </a:r>
            <a:r>
              <a:rPr lang="en-GB" sz="3200" dirty="0" err="1"/>
              <a:t>eentonig</a:t>
            </a:r>
            <a:endParaRPr lang="en-GB" sz="3200" dirty="0"/>
          </a:p>
          <a:p>
            <a:pPr marL="0" indent="0">
              <a:buNone/>
            </a:pPr>
            <a:endParaRPr lang="en-GB" dirty="0"/>
          </a:p>
          <a:p>
            <a:endParaRPr lang="en-GB" dirty="0"/>
          </a:p>
        </p:txBody>
      </p:sp>
      <p:sp>
        <p:nvSpPr>
          <p:cNvPr id="27" name="Tijdelijke aanduiding voor inhoud 3">
            <a:extLst>
              <a:ext uri="{FF2B5EF4-FFF2-40B4-BE49-F238E27FC236}">
                <a16:creationId xmlns:a16="http://schemas.microsoft.com/office/drawing/2014/main" id="{33ED19BA-4526-12F8-E1AB-0825282C5EA3}"/>
              </a:ext>
            </a:extLst>
          </p:cNvPr>
          <p:cNvSpPr txBox="1">
            <a:spLocks/>
          </p:cNvSpPr>
          <p:nvPr/>
        </p:nvSpPr>
        <p:spPr>
          <a:xfrm>
            <a:off x="7241298" y="3127503"/>
            <a:ext cx="3553702" cy="1206500"/>
          </a:xfrm>
          <a:prstGeom prst="rect">
            <a:avLst/>
          </a:prstGeom>
          <a:ln w="3810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err="1">
                <a:solidFill>
                  <a:prstClr val="black"/>
                </a:solidFill>
                <a:latin typeface="Calibri" panose="020F0502020204030204"/>
                <a:sym typeface="Wingdings" panose="05000000000000000000" pitchFamily="2" charset="2"/>
              </a:rPr>
              <a:t>onbewust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lang="en-GB" sz="3200" dirty="0" err="1">
                <a:solidFill>
                  <a:prstClr val="black"/>
                </a:solidFill>
                <a:latin typeface="Calibri" panose="020F0502020204030204"/>
                <a:sym typeface="Wingdings" panose="05000000000000000000" pitchFamily="2" charset="2"/>
              </a:rPr>
              <a:t>nuttig</a:t>
            </a:r>
            <a:r>
              <a:rPr lang="en-GB" sz="3200" dirty="0">
                <a:solidFill>
                  <a:prstClr val="black"/>
                </a:solidFill>
                <a:latin typeface="Calibri" panose="020F0502020204030204"/>
                <a:sym typeface="Wingdings" panose="05000000000000000000" pitchFamily="2" charset="2"/>
              </a:rPr>
              <a:t> op </a:t>
            </a:r>
            <a:r>
              <a:rPr lang="en-GB" sz="3200" dirty="0" err="1">
                <a:solidFill>
                  <a:prstClr val="black"/>
                </a:solidFill>
                <a:latin typeface="Calibri" panose="020F0502020204030204"/>
                <a:sym typeface="Wingdings" panose="05000000000000000000" pitchFamily="2" charset="2"/>
              </a:rPr>
              <a:t>een</a:t>
            </a:r>
            <a:r>
              <a:rPr lang="en-GB" sz="3200" dirty="0">
                <a:solidFill>
                  <a:prstClr val="black"/>
                </a:solidFill>
                <a:latin typeface="Calibri" panose="020F0502020204030204"/>
                <a:sym typeface="Wingdings" panose="05000000000000000000" pitchFamily="2" charset="2"/>
              </a:rPr>
              <a:t> </a:t>
            </a:r>
            <a:r>
              <a:rPr lang="en-GB" sz="3200" dirty="0" err="1">
                <a:solidFill>
                  <a:prstClr val="black"/>
                </a:solidFill>
                <a:latin typeface="Calibri" panose="020F0502020204030204"/>
                <a:sym typeface="Wingdings" panose="05000000000000000000" pitchFamily="2" charset="2"/>
              </a:rPr>
              <a:t>andere</a:t>
            </a:r>
            <a:r>
              <a:rPr lang="en-GB" sz="3200" dirty="0">
                <a:solidFill>
                  <a:prstClr val="black"/>
                </a:solidFill>
                <a:latin typeface="Calibri" panose="020F0502020204030204"/>
                <a:sym typeface="Wingdings" panose="05000000000000000000" pitchFamily="2" charset="2"/>
              </a:rPr>
              <a:t> </a:t>
            </a:r>
            <a:r>
              <a:rPr lang="en-GB" sz="3200" dirty="0" err="1">
                <a:solidFill>
                  <a:prstClr val="black"/>
                </a:solidFill>
                <a:latin typeface="Calibri" panose="020F0502020204030204"/>
                <a:sym typeface="Wingdings" panose="05000000000000000000" pitchFamily="2" charset="2"/>
              </a:rPr>
              <a:t>manier</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ijdelijke aanduiding voor inhoud 3">
            <a:extLst>
              <a:ext uri="{FF2B5EF4-FFF2-40B4-BE49-F238E27FC236}">
                <a16:creationId xmlns:a16="http://schemas.microsoft.com/office/drawing/2014/main" id="{BB321536-6F35-18BB-5891-C0CC4B04A69B}"/>
              </a:ext>
            </a:extLst>
          </p:cNvPr>
          <p:cNvSpPr txBox="1">
            <a:spLocks/>
          </p:cNvSpPr>
          <p:nvPr/>
        </p:nvSpPr>
        <p:spPr>
          <a:xfrm>
            <a:off x="7241298" y="4616577"/>
            <a:ext cx="3553702" cy="1206500"/>
          </a:xfrm>
          <a:prstGeom prst="rect">
            <a:avLst/>
          </a:prstGeom>
          <a:ln w="3810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mogelijk</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door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combinatie</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studie</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 training</a:t>
            </a:r>
          </a:p>
        </p:txBody>
      </p:sp>
      <p:cxnSp>
        <p:nvCxnSpPr>
          <p:cNvPr id="29" name="Rechte verbindingslijn met pijl 28">
            <a:extLst>
              <a:ext uri="{FF2B5EF4-FFF2-40B4-BE49-F238E27FC236}">
                <a16:creationId xmlns:a16="http://schemas.microsoft.com/office/drawing/2014/main" id="{D225D80B-94DA-7200-83CA-2AFFCEF6007E}"/>
              </a:ext>
            </a:extLst>
          </p:cNvPr>
          <p:cNvCxnSpPr>
            <a:cxnSpLocks/>
          </p:cNvCxnSpPr>
          <p:nvPr/>
        </p:nvCxnSpPr>
        <p:spPr>
          <a:xfrm flipH="1">
            <a:off x="6259996" y="3687885"/>
            <a:ext cx="867004" cy="0"/>
          </a:xfrm>
          <a:prstGeom prst="straightConnector1">
            <a:avLst/>
          </a:prstGeom>
          <a:ln w="5715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30" name="Rechte verbindingslijn met pijl 29">
            <a:extLst>
              <a:ext uri="{FF2B5EF4-FFF2-40B4-BE49-F238E27FC236}">
                <a16:creationId xmlns:a16="http://schemas.microsoft.com/office/drawing/2014/main" id="{D3462B87-C985-E973-1763-C3A4640219F3}"/>
              </a:ext>
            </a:extLst>
          </p:cNvPr>
          <p:cNvCxnSpPr>
            <a:cxnSpLocks/>
          </p:cNvCxnSpPr>
          <p:nvPr/>
        </p:nvCxnSpPr>
        <p:spPr>
          <a:xfrm flipH="1">
            <a:off x="6096000" y="5256992"/>
            <a:ext cx="1031001" cy="0"/>
          </a:xfrm>
          <a:prstGeom prst="straightConnector1">
            <a:avLst/>
          </a:prstGeom>
          <a:ln w="57150">
            <a:solidFill>
              <a:schemeClr val="tx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2599479"/>
      </p:ext>
    </p:extLst>
  </p:cSld>
  <p:clrMapOvr>
    <a:masterClrMapping/>
  </p:clrMapOvr>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r>
              <a:rPr lang="en-AU" dirty="0"/>
              <a:t>Even </a:t>
            </a:r>
            <a:r>
              <a:rPr lang="en-AU" dirty="0" err="1"/>
              <a:t>voorstellen</a:t>
            </a:r>
            <a:r>
              <a:rPr lang="en-AU" dirty="0"/>
              <a:t>: </a:t>
            </a:r>
            <a:endParaRPr lang="nl-NL"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2</a:t>
            </a:fld>
            <a:endParaRPr lang="en-US" dirty="0"/>
          </a:p>
        </p:txBody>
      </p:sp>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pic>
        <p:nvPicPr>
          <p:cNvPr id="22" name="Afbeelding 21">
            <a:extLst>
              <a:ext uri="{FF2B5EF4-FFF2-40B4-BE49-F238E27FC236}">
                <a16:creationId xmlns:a16="http://schemas.microsoft.com/office/drawing/2014/main" id="{2C5DF648-307B-7CDC-70FC-184C500EA685}"/>
              </a:ext>
            </a:extLst>
          </p:cNvPr>
          <p:cNvPicPr>
            <a:picLocks noChangeAspect="1"/>
          </p:cNvPicPr>
          <p:nvPr/>
        </p:nvPicPr>
        <p:blipFill rotWithShape="1">
          <a:blip r:embed="rId3"/>
          <a:srcRect t="2785" r="1250" b="3216"/>
          <a:stretch/>
        </p:blipFill>
        <p:spPr>
          <a:xfrm>
            <a:off x="1418928" y="1375567"/>
            <a:ext cx="1692000" cy="1692000"/>
          </a:xfrm>
          <a:prstGeom prst="rect">
            <a:avLst/>
          </a:prstGeom>
        </p:spPr>
      </p:pic>
      <p:pic>
        <p:nvPicPr>
          <p:cNvPr id="23" name="Picture 5">
            <a:extLst>
              <a:ext uri="{FF2B5EF4-FFF2-40B4-BE49-F238E27FC236}">
                <a16:creationId xmlns:a16="http://schemas.microsoft.com/office/drawing/2014/main" id="{0659C4EE-F287-AA08-7B46-9893414EDCFD}"/>
              </a:ext>
            </a:extLst>
          </p:cNvPr>
          <p:cNvPicPr>
            <a:picLocks noChangeAspect="1"/>
          </p:cNvPicPr>
          <p:nvPr/>
        </p:nvPicPr>
        <p:blipFill rotWithShape="1">
          <a:blip r:embed="rId4"/>
          <a:srcRect l="473" t="-1" r="779" b="27803"/>
          <a:stretch/>
        </p:blipFill>
        <p:spPr>
          <a:xfrm>
            <a:off x="3565176" y="1379865"/>
            <a:ext cx="1692000" cy="1692000"/>
          </a:xfrm>
          <a:prstGeom prst="rect">
            <a:avLst/>
          </a:prstGeom>
        </p:spPr>
      </p:pic>
      <p:pic>
        <p:nvPicPr>
          <p:cNvPr id="24" name="Picture 11">
            <a:extLst>
              <a:ext uri="{FF2B5EF4-FFF2-40B4-BE49-F238E27FC236}">
                <a16:creationId xmlns:a16="http://schemas.microsoft.com/office/drawing/2014/main" id="{B7C7051C-4CA4-4BF9-59BB-D58210EC8147}"/>
              </a:ext>
            </a:extLst>
          </p:cNvPr>
          <p:cNvPicPr>
            <a:picLocks noChangeAspect="1"/>
          </p:cNvPicPr>
          <p:nvPr/>
        </p:nvPicPr>
        <p:blipFill rotWithShape="1">
          <a:blip r:embed="rId5"/>
          <a:srcRect r="1250" b="549"/>
          <a:stretch/>
        </p:blipFill>
        <p:spPr>
          <a:xfrm>
            <a:off x="5762470" y="1379865"/>
            <a:ext cx="1692000" cy="1692000"/>
          </a:xfrm>
          <a:prstGeom prst="rect">
            <a:avLst/>
          </a:prstGeom>
        </p:spPr>
      </p:pic>
      <p:pic>
        <p:nvPicPr>
          <p:cNvPr id="26" name="Afbeelding 25">
            <a:extLst>
              <a:ext uri="{FF2B5EF4-FFF2-40B4-BE49-F238E27FC236}">
                <a16:creationId xmlns:a16="http://schemas.microsoft.com/office/drawing/2014/main" id="{9AE54B56-F352-9570-A7EE-B102F28514A4}"/>
              </a:ext>
            </a:extLst>
          </p:cNvPr>
          <p:cNvPicPr>
            <a:picLocks noChangeAspect="1"/>
          </p:cNvPicPr>
          <p:nvPr/>
        </p:nvPicPr>
        <p:blipFill rotWithShape="1">
          <a:blip r:embed="rId6"/>
          <a:srcRect l="15901" t="7627" r="17319" b="48031"/>
          <a:stretch/>
        </p:blipFill>
        <p:spPr>
          <a:xfrm>
            <a:off x="5762470" y="3923835"/>
            <a:ext cx="1692000" cy="1692000"/>
          </a:xfrm>
          <a:prstGeom prst="rect">
            <a:avLst/>
          </a:prstGeom>
        </p:spPr>
      </p:pic>
      <p:sp>
        <p:nvSpPr>
          <p:cNvPr id="27" name="Tekstvak 26">
            <a:extLst>
              <a:ext uri="{FF2B5EF4-FFF2-40B4-BE49-F238E27FC236}">
                <a16:creationId xmlns:a16="http://schemas.microsoft.com/office/drawing/2014/main" id="{84DF52B0-FFC3-8E01-B0EC-376932F3BE09}"/>
              </a:ext>
            </a:extLst>
          </p:cNvPr>
          <p:cNvSpPr txBox="1"/>
          <p:nvPr/>
        </p:nvSpPr>
        <p:spPr>
          <a:xfrm>
            <a:off x="9289605" y="120377"/>
            <a:ext cx="2738210"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pic>
        <p:nvPicPr>
          <p:cNvPr id="30" name="Afbeelding 29">
            <a:extLst>
              <a:ext uri="{FF2B5EF4-FFF2-40B4-BE49-F238E27FC236}">
                <a16:creationId xmlns:a16="http://schemas.microsoft.com/office/drawing/2014/main" id="{910738A5-7EB4-761D-5A01-17C66CD8C03E}"/>
              </a:ext>
            </a:extLst>
          </p:cNvPr>
          <p:cNvPicPr>
            <a:picLocks noChangeAspect="1"/>
          </p:cNvPicPr>
          <p:nvPr/>
        </p:nvPicPr>
        <p:blipFill rotWithShape="1">
          <a:blip r:embed="rId7"/>
          <a:srcRect l="4968" t="2101" r="9731" b="41041"/>
          <a:stretch/>
        </p:blipFill>
        <p:spPr>
          <a:xfrm>
            <a:off x="7966753" y="3923834"/>
            <a:ext cx="1692000" cy="1692000"/>
          </a:xfrm>
          <a:prstGeom prst="rect">
            <a:avLst/>
          </a:prstGeom>
        </p:spPr>
      </p:pic>
      <p:pic>
        <p:nvPicPr>
          <p:cNvPr id="32" name="Afbeelding 31">
            <a:extLst>
              <a:ext uri="{FF2B5EF4-FFF2-40B4-BE49-F238E27FC236}">
                <a16:creationId xmlns:a16="http://schemas.microsoft.com/office/drawing/2014/main" id="{ABD8BAF2-4EF0-9C51-B08C-80D2F994457E}"/>
              </a:ext>
            </a:extLst>
          </p:cNvPr>
          <p:cNvPicPr>
            <a:picLocks noChangeAspect="1"/>
          </p:cNvPicPr>
          <p:nvPr/>
        </p:nvPicPr>
        <p:blipFill rotWithShape="1">
          <a:blip r:embed="rId8"/>
          <a:srcRect l="4306" r="6875" b="11181"/>
          <a:stretch/>
        </p:blipFill>
        <p:spPr>
          <a:xfrm>
            <a:off x="1418928" y="3923835"/>
            <a:ext cx="1692000" cy="1692000"/>
          </a:xfrm>
          <a:prstGeom prst="rect">
            <a:avLst/>
          </a:prstGeom>
        </p:spPr>
      </p:pic>
      <p:pic>
        <p:nvPicPr>
          <p:cNvPr id="34" name="Afbeelding 33">
            <a:extLst>
              <a:ext uri="{FF2B5EF4-FFF2-40B4-BE49-F238E27FC236}">
                <a16:creationId xmlns:a16="http://schemas.microsoft.com/office/drawing/2014/main" id="{09AA8A85-7A9A-C720-2A6C-97E3E4A93FF5}"/>
              </a:ext>
            </a:extLst>
          </p:cNvPr>
          <p:cNvPicPr>
            <a:picLocks noChangeAspect="1"/>
          </p:cNvPicPr>
          <p:nvPr/>
        </p:nvPicPr>
        <p:blipFill rotWithShape="1">
          <a:blip r:embed="rId9"/>
          <a:srcRect l="14113" t="5511" r="23142" b="443"/>
          <a:stretch/>
        </p:blipFill>
        <p:spPr>
          <a:xfrm>
            <a:off x="3565173" y="3923834"/>
            <a:ext cx="1692001" cy="1692001"/>
          </a:xfrm>
          <a:prstGeom prst="rect">
            <a:avLst/>
          </a:prstGeom>
        </p:spPr>
      </p:pic>
      <p:pic>
        <p:nvPicPr>
          <p:cNvPr id="36" name="Afbeelding 35">
            <a:extLst>
              <a:ext uri="{FF2B5EF4-FFF2-40B4-BE49-F238E27FC236}">
                <a16:creationId xmlns:a16="http://schemas.microsoft.com/office/drawing/2014/main" id="{47BBF8A8-ACDE-3080-AA0D-61290BD6A233}"/>
              </a:ext>
            </a:extLst>
          </p:cNvPr>
          <p:cNvPicPr>
            <a:picLocks noChangeAspect="1"/>
          </p:cNvPicPr>
          <p:nvPr/>
        </p:nvPicPr>
        <p:blipFill rotWithShape="1">
          <a:blip r:embed="rId10"/>
          <a:srcRect l="4619" t="10631" r="22579" b="16566"/>
          <a:stretch/>
        </p:blipFill>
        <p:spPr>
          <a:xfrm>
            <a:off x="10169812" y="1379865"/>
            <a:ext cx="1692000" cy="1692000"/>
          </a:xfrm>
          <a:prstGeom prst="rect">
            <a:avLst/>
          </a:prstGeom>
        </p:spPr>
      </p:pic>
      <p:pic>
        <p:nvPicPr>
          <p:cNvPr id="38" name="Afbeelding 37">
            <a:extLst>
              <a:ext uri="{FF2B5EF4-FFF2-40B4-BE49-F238E27FC236}">
                <a16:creationId xmlns:a16="http://schemas.microsoft.com/office/drawing/2014/main" id="{B66245F6-F819-88C4-1CCC-7AA1F3D62CC8}"/>
              </a:ext>
            </a:extLst>
          </p:cNvPr>
          <p:cNvPicPr>
            <a:picLocks noChangeAspect="1"/>
          </p:cNvPicPr>
          <p:nvPr/>
        </p:nvPicPr>
        <p:blipFill rotWithShape="1">
          <a:blip r:embed="rId11"/>
          <a:srcRect l="7636" t="5511" r="13763" b="14831"/>
          <a:stretch/>
        </p:blipFill>
        <p:spPr>
          <a:xfrm>
            <a:off x="7919491" y="1375567"/>
            <a:ext cx="1692000" cy="1692000"/>
          </a:xfrm>
          <a:prstGeom prst="rect">
            <a:avLst/>
          </a:prstGeom>
        </p:spPr>
      </p:pic>
      <p:sp>
        <p:nvSpPr>
          <p:cNvPr id="39" name="Tekstvak 38">
            <a:extLst>
              <a:ext uri="{FF2B5EF4-FFF2-40B4-BE49-F238E27FC236}">
                <a16:creationId xmlns:a16="http://schemas.microsoft.com/office/drawing/2014/main" id="{62254067-10AF-54C9-CCF0-536A2D8AA08E}"/>
              </a:ext>
            </a:extLst>
          </p:cNvPr>
          <p:cNvSpPr txBox="1"/>
          <p:nvPr/>
        </p:nvSpPr>
        <p:spPr>
          <a:xfrm>
            <a:off x="1353016" y="3088650"/>
            <a:ext cx="1823821" cy="646331"/>
          </a:xfrm>
          <a:prstGeom prst="rect">
            <a:avLst/>
          </a:prstGeom>
          <a:noFill/>
        </p:spPr>
        <p:txBody>
          <a:bodyPr wrap="square" rtlCol="0">
            <a:spAutoFit/>
          </a:bodyPr>
          <a:lstStyle/>
          <a:p>
            <a:pPr algn="ctr"/>
            <a:r>
              <a:rPr lang="en-AU" dirty="0"/>
              <a:t>Jody Geerts </a:t>
            </a:r>
            <a:br>
              <a:rPr lang="en-AU" dirty="0"/>
            </a:br>
            <a:r>
              <a:rPr lang="en-AU" dirty="0" err="1"/>
              <a:t>UTwente</a:t>
            </a:r>
            <a:endParaRPr lang="nl-NL" dirty="0"/>
          </a:p>
        </p:txBody>
      </p:sp>
      <p:sp>
        <p:nvSpPr>
          <p:cNvPr id="40" name="Tekstvak 39">
            <a:extLst>
              <a:ext uri="{FF2B5EF4-FFF2-40B4-BE49-F238E27FC236}">
                <a16:creationId xmlns:a16="http://schemas.microsoft.com/office/drawing/2014/main" id="{158DDDFB-7189-7B80-9B7F-30596F5E9DBF}"/>
              </a:ext>
            </a:extLst>
          </p:cNvPr>
          <p:cNvSpPr txBox="1"/>
          <p:nvPr/>
        </p:nvSpPr>
        <p:spPr>
          <a:xfrm>
            <a:off x="3540680" y="3106917"/>
            <a:ext cx="1740989" cy="646331"/>
          </a:xfrm>
          <a:prstGeom prst="rect">
            <a:avLst/>
          </a:prstGeom>
          <a:noFill/>
        </p:spPr>
        <p:txBody>
          <a:bodyPr wrap="square" rtlCol="0">
            <a:spAutoFit/>
          </a:bodyPr>
          <a:lstStyle/>
          <a:p>
            <a:pPr algn="ctr"/>
            <a:r>
              <a:rPr lang="en-AU" dirty="0"/>
              <a:t>Christina Bode</a:t>
            </a:r>
          </a:p>
          <a:p>
            <a:pPr algn="ctr"/>
            <a:r>
              <a:rPr lang="en-AU" dirty="0" err="1"/>
              <a:t>UTwente</a:t>
            </a:r>
            <a:r>
              <a:rPr lang="en-AU" dirty="0"/>
              <a:t> </a:t>
            </a:r>
            <a:endParaRPr lang="nl-NL" dirty="0"/>
          </a:p>
        </p:txBody>
      </p:sp>
      <p:sp>
        <p:nvSpPr>
          <p:cNvPr id="41" name="Tekstvak 40">
            <a:extLst>
              <a:ext uri="{FF2B5EF4-FFF2-40B4-BE49-F238E27FC236}">
                <a16:creationId xmlns:a16="http://schemas.microsoft.com/office/drawing/2014/main" id="{CA94B96B-6A68-971B-B3B3-97E93B714EFF}"/>
              </a:ext>
            </a:extLst>
          </p:cNvPr>
          <p:cNvSpPr txBox="1"/>
          <p:nvPr/>
        </p:nvSpPr>
        <p:spPr>
          <a:xfrm>
            <a:off x="5691247" y="3088650"/>
            <a:ext cx="1834445" cy="646331"/>
          </a:xfrm>
          <a:prstGeom prst="rect">
            <a:avLst/>
          </a:prstGeom>
          <a:noFill/>
        </p:spPr>
        <p:txBody>
          <a:bodyPr wrap="square" rtlCol="0">
            <a:spAutoFit/>
          </a:bodyPr>
          <a:lstStyle/>
          <a:p>
            <a:pPr algn="ctr"/>
            <a:r>
              <a:rPr lang="en-AU" dirty="0"/>
              <a:t>Marcel Pieterse</a:t>
            </a:r>
          </a:p>
          <a:p>
            <a:pPr algn="ctr"/>
            <a:r>
              <a:rPr lang="en-AU" dirty="0" err="1"/>
              <a:t>UTwente</a:t>
            </a:r>
            <a:r>
              <a:rPr lang="en-AU" dirty="0"/>
              <a:t> </a:t>
            </a:r>
            <a:endParaRPr lang="nl-NL" dirty="0"/>
          </a:p>
        </p:txBody>
      </p:sp>
      <p:sp>
        <p:nvSpPr>
          <p:cNvPr id="42" name="Tekstvak 41">
            <a:extLst>
              <a:ext uri="{FF2B5EF4-FFF2-40B4-BE49-F238E27FC236}">
                <a16:creationId xmlns:a16="http://schemas.microsoft.com/office/drawing/2014/main" id="{AC3E433E-DC27-D0E9-EB6F-6C13C9A3E47E}"/>
              </a:ext>
            </a:extLst>
          </p:cNvPr>
          <p:cNvSpPr txBox="1"/>
          <p:nvPr/>
        </p:nvSpPr>
        <p:spPr>
          <a:xfrm>
            <a:off x="9911767" y="3088650"/>
            <a:ext cx="2218391" cy="646331"/>
          </a:xfrm>
          <a:prstGeom prst="rect">
            <a:avLst/>
          </a:prstGeom>
          <a:noFill/>
        </p:spPr>
        <p:txBody>
          <a:bodyPr wrap="square" rtlCol="0">
            <a:spAutoFit/>
          </a:bodyPr>
          <a:lstStyle/>
          <a:p>
            <a:pPr algn="ctr"/>
            <a:r>
              <a:rPr lang="en-AU" dirty="0"/>
              <a:t>Elske Salemink</a:t>
            </a:r>
          </a:p>
          <a:p>
            <a:pPr algn="ctr"/>
            <a:r>
              <a:rPr lang="en-AU" dirty="0"/>
              <a:t>Universiteit Utrecht</a:t>
            </a:r>
            <a:endParaRPr lang="nl-NL" dirty="0"/>
          </a:p>
        </p:txBody>
      </p:sp>
      <p:sp>
        <p:nvSpPr>
          <p:cNvPr id="43" name="Tekstvak 42">
            <a:extLst>
              <a:ext uri="{FF2B5EF4-FFF2-40B4-BE49-F238E27FC236}">
                <a16:creationId xmlns:a16="http://schemas.microsoft.com/office/drawing/2014/main" id="{FBC243D9-36B1-12CF-423F-4859DE88066E}"/>
              </a:ext>
            </a:extLst>
          </p:cNvPr>
          <p:cNvSpPr txBox="1"/>
          <p:nvPr/>
        </p:nvSpPr>
        <p:spPr>
          <a:xfrm>
            <a:off x="7565450" y="3084751"/>
            <a:ext cx="2457124" cy="646331"/>
          </a:xfrm>
          <a:prstGeom prst="rect">
            <a:avLst/>
          </a:prstGeom>
          <a:noFill/>
        </p:spPr>
        <p:txBody>
          <a:bodyPr wrap="square" rtlCol="0">
            <a:spAutoFit/>
          </a:bodyPr>
          <a:lstStyle/>
          <a:p>
            <a:pPr algn="ctr"/>
            <a:r>
              <a:rPr lang="en-AU" dirty="0"/>
              <a:t>Falko Sniehotta</a:t>
            </a:r>
          </a:p>
          <a:p>
            <a:pPr algn="ctr"/>
            <a:r>
              <a:rPr lang="en-AU" dirty="0"/>
              <a:t>Heidelberg University</a:t>
            </a:r>
            <a:endParaRPr lang="nl-NL" dirty="0"/>
          </a:p>
        </p:txBody>
      </p:sp>
      <p:sp>
        <p:nvSpPr>
          <p:cNvPr id="44" name="Tekstvak 43">
            <a:extLst>
              <a:ext uri="{FF2B5EF4-FFF2-40B4-BE49-F238E27FC236}">
                <a16:creationId xmlns:a16="http://schemas.microsoft.com/office/drawing/2014/main" id="{1370661F-9508-23B7-22FA-146555356789}"/>
              </a:ext>
            </a:extLst>
          </p:cNvPr>
          <p:cNvSpPr txBox="1"/>
          <p:nvPr/>
        </p:nvSpPr>
        <p:spPr>
          <a:xfrm>
            <a:off x="1236212" y="5640426"/>
            <a:ext cx="2057427" cy="646331"/>
          </a:xfrm>
          <a:prstGeom prst="rect">
            <a:avLst/>
          </a:prstGeom>
          <a:noFill/>
        </p:spPr>
        <p:txBody>
          <a:bodyPr wrap="square" rtlCol="0">
            <a:spAutoFit/>
          </a:bodyPr>
          <a:lstStyle/>
          <a:p>
            <a:pPr algn="ctr"/>
            <a:r>
              <a:rPr lang="en-AU" dirty="0"/>
              <a:t>Femke Waanders </a:t>
            </a:r>
            <a:br>
              <a:rPr lang="en-AU" dirty="0"/>
            </a:br>
            <a:r>
              <a:rPr lang="en-AU" dirty="0" err="1"/>
              <a:t>Isala</a:t>
            </a:r>
            <a:endParaRPr lang="nl-NL" dirty="0"/>
          </a:p>
        </p:txBody>
      </p:sp>
      <p:sp>
        <p:nvSpPr>
          <p:cNvPr id="45" name="Tekstvak 44">
            <a:extLst>
              <a:ext uri="{FF2B5EF4-FFF2-40B4-BE49-F238E27FC236}">
                <a16:creationId xmlns:a16="http://schemas.microsoft.com/office/drawing/2014/main" id="{85A6FF75-B250-34D5-E0F2-175B01EEDFF5}"/>
              </a:ext>
            </a:extLst>
          </p:cNvPr>
          <p:cNvSpPr txBox="1"/>
          <p:nvPr/>
        </p:nvSpPr>
        <p:spPr>
          <a:xfrm>
            <a:off x="3303898" y="5641886"/>
            <a:ext cx="2214549" cy="646331"/>
          </a:xfrm>
          <a:prstGeom prst="rect">
            <a:avLst/>
          </a:prstGeom>
          <a:noFill/>
        </p:spPr>
        <p:txBody>
          <a:bodyPr wrap="square" rtlCol="0">
            <a:spAutoFit/>
          </a:bodyPr>
          <a:lstStyle/>
          <a:p>
            <a:pPr algn="ctr"/>
            <a:r>
              <a:rPr lang="en-AU" dirty="0"/>
              <a:t>Jacqueline Slegten </a:t>
            </a:r>
            <a:br>
              <a:rPr lang="en-AU" dirty="0"/>
            </a:br>
            <a:r>
              <a:rPr lang="en-AU" dirty="0" err="1"/>
              <a:t>Isala</a:t>
            </a:r>
            <a:endParaRPr lang="nl-NL" dirty="0"/>
          </a:p>
        </p:txBody>
      </p:sp>
      <p:sp>
        <p:nvSpPr>
          <p:cNvPr id="46" name="Tekstvak 45">
            <a:extLst>
              <a:ext uri="{FF2B5EF4-FFF2-40B4-BE49-F238E27FC236}">
                <a16:creationId xmlns:a16="http://schemas.microsoft.com/office/drawing/2014/main" id="{7EF98244-F55B-A124-4B26-EE8B4E5CDC6E}"/>
              </a:ext>
            </a:extLst>
          </p:cNvPr>
          <p:cNvSpPr txBox="1"/>
          <p:nvPr/>
        </p:nvSpPr>
        <p:spPr>
          <a:xfrm>
            <a:off x="5579756" y="5641943"/>
            <a:ext cx="2057427" cy="646331"/>
          </a:xfrm>
          <a:prstGeom prst="rect">
            <a:avLst/>
          </a:prstGeom>
          <a:noFill/>
        </p:spPr>
        <p:txBody>
          <a:bodyPr wrap="square" rtlCol="0">
            <a:spAutoFit/>
          </a:bodyPr>
          <a:lstStyle/>
          <a:p>
            <a:pPr algn="ctr"/>
            <a:r>
              <a:rPr lang="en-AU" dirty="0" err="1"/>
              <a:t>Goos</a:t>
            </a:r>
            <a:r>
              <a:rPr lang="en-AU" dirty="0"/>
              <a:t> Laverman </a:t>
            </a:r>
            <a:br>
              <a:rPr lang="en-AU" dirty="0"/>
            </a:br>
            <a:r>
              <a:rPr lang="en-AU" dirty="0"/>
              <a:t>ZGT</a:t>
            </a:r>
            <a:endParaRPr lang="nl-NL" dirty="0"/>
          </a:p>
        </p:txBody>
      </p:sp>
      <p:sp>
        <p:nvSpPr>
          <p:cNvPr id="47" name="Tekstvak 46">
            <a:extLst>
              <a:ext uri="{FF2B5EF4-FFF2-40B4-BE49-F238E27FC236}">
                <a16:creationId xmlns:a16="http://schemas.microsoft.com/office/drawing/2014/main" id="{0DB48165-A27C-9144-2E94-19F4C3F3F913}"/>
              </a:ext>
            </a:extLst>
          </p:cNvPr>
          <p:cNvSpPr txBox="1"/>
          <p:nvPr/>
        </p:nvSpPr>
        <p:spPr>
          <a:xfrm>
            <a:off x="7805572" y="5642044"/>
            <a:ext cx="2057427" cy="646331"/>
          </a:xfrm>
          <a:prstGeom prst="rect">
            <a:avLst/>
          </a:prstGeom>
          <a:noFill/>
        </p:spPr>
        <p:txBody>
          <a:bodyPr wrap="square" rtlCol="0">
            <a:spAutoFit/>
          </a:bodyPr>
          <a:lstStyle/>
          <a:p>
            <a:pPr algn="ctr"/>
            <a:r>
              <a:rPr lang="en-AU" dirty="0"/>
              <a:t>Nicole Oosterom </a:t>
            </a:r>
            <a:br>
              <a:rPr lang="en-AU" dirty="0"/>
            </a:br>
            <a:r>
              <a:rPr lang="en-AU" dirty="0"/>
              <a:t>ZGT</a:t>
            </a:r>
            <a:endParaRPr lang="nl-NL" dirty="0"/>
          </a:p>
        </p:txBody>
      </p:sp>
      <p:sp>
        <p:nvSpPr>
          <p:cNvPr id="49" name="Rechthoek 48">
            <a:extLst>
              <a:ext uri="{FF2B5EF4-FFF2-40B4-BE49-F238E27FC236}">
                <a16:creationId xmlns:a16="http://schemas.microsoft.com/office/drawing/2014/main" id="{4438AB88-CEA2-E264-B65F-800FDB71440A}"/>
              </a:ext>
            </a:extLst>
          </p:cNvPr>
          <p:cNvSpPr/>
          <p:nvPr/>
        </p:nvSpPr>
        <p:spPr>
          <a:xfrm>
            <a:off x="10143017" y="3924523"/>
            <a:ext cx="1692000" cy="16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ekstvak 47">
            <a:extLst>
              <a:ext uri="{FF2B5EF4-FFF2-40B4-BE49-F238E27FC236}">
                <a16:creationId xmlns:a16="http://schemas.microsoft.com/office/drawing/2014/main" id="{B9066302-FC64-6FD8-E6AB-00324F3A4835}"/>
              </a:ext>
            </a:extLst>
          </p:cNvPr>
          <p:cNvSpPr txBox="1"/>
          <p:nvPr/>
        </p:nvSpPr>
        <p:spPr>
          <a:xfrm>
            <a:off x="10202235" y="4296484"/>
            <a:ext cx="1636714" cy="984885"/>
          </a:xfrm>
          <a:prstGeom prst="rect">
            <a:avLst/>
          </a:prstGeom>
          <a:noFill/>
        </p:spPr>
        <p:txBody>
          <a:bodyPr wrap="square" rtlCol="0">
            <a:spAutoFit/>
          </a:bodyPr>
          <a:lstStyle/>
          <a:p>
            <a:pPr algn="ctr"/>
            <a:r>
              <a:rPr lang="en-AU" sz="4000" dirty="0"/>
              <a:t>&amp;</a:t>
            </a:r>
            <a:r>
              <a:rPr lang="en-AU" dirty="0"/>
              <a:t> </a:t>
            </a:r>
            <a:r>
              <a:rPr lang="nl-NL" dirty="0"/>
              <a:t>patiënt</a:t>
            </a:r>
            <a:r>
              <a:rPr lang="en-AU" dirty="0"/>
              <a:t> partners</a:t>
            </a:r>
            <a:endParaRPr lang="nl-NL" dirty="0"/>
          </a:p>
        </p:txBody>
      </p:sp>
    </p:spTree>
    <p:extLst>
      <p:ext uri="{BB962C8B-B14F-4D97-AF65-F5344CB8AC3E}">
        <p14:creationId xmlns:p14="http://schemas.microsoft.com/office/powerpoint/2010/main" val="5722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r>
              <a:rPr lang="en-US" dirty="0" err="1"/>
              <a:t>Nuttig</a:t>
            </a:r>
            <a:r>
              <a:rPr lang="en-US" dirty="0"/>
              <a:t> op </a:t>
            </a:r>
            <a:r>
              <a:rPr lang="en-US" dirty="0" err="1"/>
              <a:t>een</a:t>
            </a:r>
            <a:r>
              <a:rPr lang="en-US" dirty="0"/>
              <a:t> </a:t>
            </a:r>
            <a:r>
              <a:rPr lang="en-US" dirty="0" err="1"/>
              <a:t>andere</a:t>
            </a:r>
            <a:r>
              <a:rPr lang="en-US" dirty="0"/>
              <a:t> </a:t>
            </a:r>
            <a:r>
              <a:rPr lang="en-US" dirty="0" err="1"/>
              <a:t>manier</a:t>
            </a:r>
            <a:r>
              <a:rPr lang="en-US" dirty="0"/>
              <a:t>?</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16</a:t>
            </a:r>
          </a:p>
        </p:txBody>
      </p:sp>
      <p:sp>
        <p:nvSpPr>
          <p:cNvPr id="32" name="Wolk 31">
            <a:extLst>
              <a:ext uri="{FF2B5EF4-FFF2-40B4-BE49-F238E27FC236}">
                <a16:creationId xmlns:a16="http://schemas.microsoft.com/office/drawing/2014/main" id="{50F0A8DC-B7BE-B508-C2DF-77B5DCCE5716}"/>
              </a:ext>
            </a:extLst>
          </p:cNvPr>
          <p:cNvSpPr/>
          <p:nvPr/>
        </p:nvSpPr>
        <p:spPr>
          <a:xfrm rot="-600000">
            <a:off x="974748" y="1235571"/>
            <a:ext cx="3210794" cy="972902"/>
          </a:xfrm>
          <a:prstGeom prst="cloud">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vak 32">
            <a:extLst>
              <a:ext uri="{FF2B5EF4-FFF2-40B4-BE49-F238E27FC236}">
                <a16:creationId xmlns:a16="http://schemas.microsoft.com/office/drawing/2014/main" id="{FA50CBFB-28B2-AC51-2E5E-F160DF4B5066}"/>
              </a:ext>
            </a:extLst>
          </p:cNvPr>
          <p:cNvSpPr txBox="1"/>
          <p:nvPr/>
        </p:nvSpPr>
        <p:spPr>
          <a:xfrm rot="-600000">
            <a:off x="984782" y="1347652"/>
            <a:ext cx="3279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err="1">
                <a:solidFill>
                  <a:prstClr val="black"/>
                </a:solidFill>
                <a:latin typeface="Calibri" panose="020F0502020204030204"/>
              </a:rPr>
              <a:t>Afleiding</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Wolk 33">
            <a:extLst>
              <a:ext uri="{FF2B5EF4-FFF2-40B4-BE49-F238E27FC236}">
                <a16:creationId xmlns:a16="http://schemas.microsoft.com/office/drawing/2014/main" id="{CB7D1CD7-0968-C52D-7DEF-C571614CD646}"/>
              </a:ext>
            </a:extLst>
          </p:cNvPr>
          <p:cNvSpPr/>
          <p:nvPr/>
        </p:nvSpPr>
        <p:spPr>
          <a:xfrm>
            <a:off x="4745210" y="1051155"/>
            <a:ext cx="3673365" cy="1312162"/>
          </a:xfrm>
          <a:prstGeom prst="cloud">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kstvak 34">
            <a:extLst>
              <a:ext uri="{FF2B5EF4-FFF2-40B4-BE49-F238E27FC236}">
                <a16:creationId xmlns:a16="http://schemas.microsoft.com/office/drawing/2014/main" id="{2D386349-609A-EED3-88C9-5F28F2F3D54D}"/>
              </a:ext>
            </a:extLst>
          </p:cNvPr>
          <p:cNvSpPr txBox="1"/>
          <p:nvPr/>
        </p:nvSpPr>
        <p:spPr>
          <a:xfrm rot="21508264">
            <a:off x="4946787" y="1113104"/>
            <a:ext cx="3279228" cy="107721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panose="020F0502020204030204"/>
              </a:rPr>
              <a:t>C</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apaciteiten</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bevestigen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Wolk 35">
            <a:extLst>
              <a:ext uri="{FF2B5EF4-FFF2-40B4-BE49-F238E27FC236}">
                <a16:creationId xmlns:a16="http://schemas.microsoft.com/office/drawing/2014/main" id="{1B5DE79B-DE3C-9CBE-6379-6E459C0CF0C3}"/>
              </a:ext>
            </a:extLst>
          </p:cNvPr>
          <p:cNvSpPr/>
          <p:nvPr/>
        </p:nvSpPr>
        <p:spPr>
          <a:xfrm rot="355854">
            <a:off x="2744551" y="2148203"/>
            <a:ext cx="3567319" cy="850878"/>
          </a:xfrm>
          <a:prstGeom prst="cloud">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kstvak 36">
            <a:extLst>
              <a:ext uri="{FF2B5EF4-FFF2-40B4-BE49-F238E27FC236}">
                <a16:creationId xmlns:a16="http://schemas.microsoft.com/office/drawing/2014/main" id="{B63B6CDE-619F-C1BF-75B6-B008F1987600}"/>
              </a:ext>
            </a:extLst>
          </p:cNvPr>
          <p:cNvSpPr txBox="1"/>
          <p:nvPr/>
        </p:nvSpPr>
        <p:spPr>
          <a:xfrm rot="300521">
            <a:off x="2842485" y="2188837"/>
            <a:ext cx="3279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Brain training</a:t>
            </a:r>
          </a:p>
        </p:txBody>
      </p:sp>
      <p:sp>
        <p:nvSpPr>
          <p:cNvPr id="38" name="Wolk 37">
            <a:extLst>
              <a:ext uri="{FF2B5EF4-FFF2-40B4-BE49-F238E27FC236}">
                <a16:creationId xmlns:a16="http://schemas.microsoft.com/office/drawing/2014/main" id="{9389CDEE-281C-BBDE-A21A-1A269CB382FA}"/>
              </a:ext>
            </a:extLst>
          </p:cNvPr>
          <p:cNvSpPr/>
          <p:nvPr/>
        </p:nvSpPr>
        <p:spPr>
          <a:xfrm rot="515359">
            <a:off x="8397818" y="1494118"/>
            <a:ext cx="3737075" cy="1443751"/>
          </a:xfrm>
          <a:prstGeom prst="cloud">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kstvak 38">
            <a:extLst>
              <a:ext uri="{FF2B5EF4-FFF2-40B4-BE49-F238E27FC236}">
                <a16:creationId xmlns:a16="http://schemas.microsoft.com/office/drawing/2014/main" id="{4E071F3D-3DFF-20E0-20B2-FBA7FE0ECA75}"/>
              </a:ext>
            </a:extLst>
          </p:cNvPr>
          <p:cNvSpPr txBox="1"/>
          <p:nvPr/>
        </p:nvSpPr>
        <p:spPr>
          <a:xfrm rot="454123">
            <a:off x="8706731" y="1656305"/>
            <a:ext cx="327922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err="1">
                <a:solidFill>
                  <a:prstClr val="black"/>
                </a:solidFill>
                <a:latin typeface="Calibri" panose="020F0502020204030204"/>
              </a:rPr>
              <a:t>Bewustzijn</a:t>
            </a:r>
            <a:r>
              <a:rPr lang="en-GB" sz="3200" dirty="0">
                <a:solidFill>
                  <a:prstClr val="black"/>
                </a:solidFill>
                <a:latin typeface="Calibri" panose="020F0502020204030204"/>
              </a:rPr>
              <a:t> van </a:t>
            </a:r>
            <a:r>
              <a:rPr lang="en-GB" sz="3200" dirty="0" err="1">
                <a:solidFill>
                  <a:prstClr val="black"/>
                </a:solidFill>
                <a:latin typeface="Calibri" panose="020F0502020204030204"/>
              </a:rPr>
              <a:t>vermoeidheid</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kstvak 39">
            <a:extLst>
              <a:ext uri="{FF2B5EF4-FFF2-40B4-BE49-F238E27FC236}">
                <a16:creationId xmlns:a16="http://schemas.microsoft.com/office/drawing/2014/main" id="{829844ED-52BB-35E4-628C-3579F666410F}"/>
              </a:ext>
            </a:extLst>
          </p:cNvPr>
          <p:cNvSpPr txBox="1"/>
          <p:nvPr/>
        </p:nvSpPr>
        <p:spPr>
          <a:xfrm>
            <a:off x="1108709" y="3429000"/>
            <a:ext cx="10933909" cy="31700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lang="en-GB" sz="2400" i="1" dirty="0">
                <a:solidFill>
                  <a:prstClr val="black"/>
                </a:solidFill>
                <a:latin typeface="Times New Roman" panose="02020603050405020304" pitchFamily="18" charset="0"/>
                <a:ea typeface="Calibri" panose="020F0502020204030204" pitchFamily="34" charset="0"/>
              </a:rPr>
              <a:t>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Vond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je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de training je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hielp</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op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andere</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manier</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P: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Ja</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wat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bewuster</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zijn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over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gedachten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als</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invul</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ben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lui</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ben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vitaal</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lang="en-GB" sz="2400" i="1" dirty="0">
                <a:solidFill>
                  <a:prstClr val="black"/>
                </a:solidFill>
                <a:latin typeface="Times New Roman" panose="02020603050405020304" pitchFamily="18" charset="0"/>
                <a:ea typeface="Calibri" panose="020F0502020204030204" pitchFamily="34" charset="0"/>
              </a:rPr>
              <a:t>ben </a:t>
            </a:r>
            <a:r>
              <a:rPr lang="en-GB" sz="2400" i="1" dirty="0" err="1">
                <a:solidFill>
                  <a:prstClr val="black"/>
                </a:solidFill>
                <a:latin typeface="Times New Roman" panose="02020603050405020304" pitchFamily="18" charset="0"/>
                <a:ea typeface="Calibri" panose="020F0502020204030204" pitchFamily="34" charset="0"/>
              </a:rPr>
              <a:t>moe</a:t>
            </a:r>
            <a:r>
              <a:rPr lang="en-GB" sz="2400" i="1" dirty="0">
                <a:solidFill>
                  <a:prstClr val="black"/>
                </a:solidFill>
                <a:latin typeface="Times New Roman" panose="02020603050405020304" pitchFamily="18" charset="0"/>
                <a:ea typeface="Calibri" panose="020F0502020204030204" pitchFamily="34" charset="0"/>
              </a:rPr>
              <a:t>’, etc. dan </a:t>
            </a:r>
            <a:r>
              <a:rPr lang="en-GB" sz="2400" i="1" dirty="0" err="1">
                <a:solidFill>
                  <a:prstClr val="black"/>
                </a:solidFill>
                <a:latin typeface="Times New Roman" panose="02020603050405020304" pitchFamily="18" charset="0"/>
                <a:ea typeface="Calibri" panose="020F0502020204030204" pitchFamily="34" charset="0"/>
              </a:rPr>
              <a:t>denk</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ik</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dat</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ik</a:t>
            </a:r>
            <a:r>
              <a:rPr lang="en-GB" sz="2400" i="1" dirty="0">
                <a:solidFill>
                  <a:prstClr val="black"/>
                </a:solidFill>
                <a:latin typeface="Times New Roman" panose="02020603050405020304" pitchFamily="18" charset="0"/>
                <a:ea typeface="Calibri" panose="020F0502020204030204" pitchFamily="34" charset="0"/>
              </a:rPr>
              <a:t> </a:t>
            </a:r>
            <a:br>
              <a:rPr lang="en-GB" sz="2400" i="1" dirty="0">
                <a:solidFill>
                  <a:prstClr val="black"/>
                </a:solidFill>
                <a:latin typeface="Times New Roman" panose="02020603050405020304" pitchFamily="18" charset="0"/>
                <a:ea typeface="Calibri" panose="020F0502020204030204" pitchFamily="34" charset="0"/>
              </a:rPr>
            </a:br>
            <a:r>
              <a:rPr lang="en-GB" sz="2400" i="1" dirty="0" err="1">
                <a:solidFill>
                  <a:prstClr val="black"/>
                </a:solidFill>
                <a:latin typeface="Times New Roman" panose="02020603050405020304" pitchFamily="18" charset="0"/>
                <a:ea typeface="Calibri" panose="020F0502020204030204" pitchFamily="34" charset="0"/>
              </a:rPr>
              <a:t>daar</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iets</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aan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zou</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moeten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doen</a:t>
            </a:r>
            <a:r>
              <a:rPr lang="en-GB" sz="2400" i="1" dirty="0">
                <a:solidFill>
                  <a:prstClr val="black"/>
                </a:solidFill>
                <a:latin typeface="Times New Roman" panose="02020603050405020304" pitchFamily="18" charset="0"/>
                <a:ea typeface="Calibri" panose="020F0502020204030204" pitchFamily="34" charset="0"/>
              </a:rPr>
              <a:t>, wat </a:t>
            </a:r>
            <a:r>
              <a:rPr lang="en-GB" sz="2400" i="1" dirty="0" err="1">
                <a:solidFill>
                  <a:prstClr val="black"/>
                </a:solidFill>
                <a:latin typeface="Times New Roman" panose="02020603050405020304" pitchFamily="18" charset="0"/>
                <a:ea typeface="Calibri" panose="020F0502020204030204" pitchFamily="34" charset="0"/>
              </a:rPr>
              <a:t>kan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ik</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ertegen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doen</a:t>
            </a:r>
            <a:r>
              <a:rPr lang="en-GB" sz="2400" i="1" dirty="0">
                <a:solidFill>
                  <a:prstClr val="black"/>
                </a:solidFill>
                <a:latin typeface="Times New Roman" panose="02020603050405020304" pitchFamily="18" charset="0"/>
                <a:ea typeface="Calibri" panose="020F0502020204030204" pitchFamily="34" charset="0"/>
              </a:rPr>
              <a:t>? Wat </a:t>
            </a:r>
            <a:r>
              <a:rPr lang="en-GB" sz="2400" i="1" dirty="0" err="1">
                <a:solidFill>
                  <a:prstClr val="black"/>
                </a:solidFill>
                <a:latin typeface="Times New Roman" panose="02020603050405020304" pitchFamily="18" charset="0"/>
                <a:ea typeface="Calibri" panose="020F0502020204030204" pitchFamily="34" charset="0"/>
              </a:rPr>
              <a:t>zijn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oorzaken</a:t>
            </a:r>
            <a:r>
              <a:rPr lang="en-GB" sz="2400" i="1" dirty="0">
                <a:solidFill>
                  <a:prstClr val="black"/>
                </a:solidFill>
                <a:latin typeface="Times New Roman" panose="02020603050405020304" pitchFamily="18" charset="0"/>
                <a:ea typeface="Calibri" panose="020F0502020204030204" pitchFamily="34" charset="0"/>
              </a:rPr>
              <a:t>, wat </a:t>
            </a:r>
            <a:r>
              <a:rPr lang="en-GB" sz="2400" i="1" dirty="0" err="1">
                <a:solidFill>
                  <a:prstClr val="black"/>
                </a:solidFill>
                <a:latin typeface="Times New Roman" panose="02020603050405020304" pitchFamily="18" charset="0"/>
                <a:ea typeface="Calibri" panose="020F0502020204030204" pitchFamily="34" charset="0"/>
              </a:rPr>
              <a:t>kan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ik</a:t>
            </a:r>
            <a:r>
              <a:rPr lang="en-GB" sz="2400" i="1" dirty="0">
                <a:solidFill>
                  <a:prstClr val="black"/>
                </a:solidFill>
                <a:latin typeface="Times New Roman" panose="02020603050405020304" pitchFamily="18" charset="0"/>
                <a:ea typeface="Calibri" panose="020F0502020204030204" pitchFamily="34" charset="0"/>
              </a:rPr>
              <a:t> </a:t>
            </a:r>
            <a:br>
              <a:rPr lang="en-GB" sz="2400" i="1" dirty="0">
                <a:solidFill>
                  <a:prstClr val="black"/>
                </a:solidFill>
                <a:latin typeface="Times New Roman" panose="02020603050405020304" pitchFamily="18" charset="0"/>
                <a:ea typeface="Calibri" panose="020F0502020204030204" pitchFamily="34" charset="0"/>
              </a:rPr>
            </a:b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daaraan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doen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ja</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dat</a:t>
            </a:r>
            <a:r>
              <a:rPr lang="en-GB" sz="2400" i="1" dirty="0">
                <a:solidFill>
                  <a:prstClr val="black"/>
                </a:solidFill>
                <a:latin typeface="Times New Roman" panose="02020603050405020304" pitchFamily="18" charset="0"/>
                <a:ea typeface="Calibri" panose="020F0502020204030204" pitchFamily="34" charset="0"/>
              </a:rPr>
              <a:t> is hoe </a:t>
            </a:r>
            <a:r>
              <a:rPr lang="en-GB" sz="2400" i="1" dirty="0" err="1">
                <a:solidFill>
                  <a:prstClr val="black"/>
                </a:solidFill>
                <a:latin typeface="Times New Roman" panose="02020603050405020304" pitchFamily="18" charset="0"/>
                <a:ea typeface="Calibri" panose="020F0502020204030204" pitchFamily="34" charset="0"/>
              </a:rPr>
              <a:t>ik</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daarmee</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omga</a:t>
            </a:r>
            <a:r>
              <a:rPr lang="en-GB" sz="2400" i="1" dirty="0">
                <a:solidFill>
                  <a:prstClr val="black"/>
                </a:solidFill>
                <a:latin typeface="Times New Roman" panose="02020603050405020304" pitchFamily="18" charset="0"/>
                <a:ea typeface="Calibri" panose="020F0502020204030204" pitchFamily="34" charset="0"/>
              </a:rPr>
              <a:t>. </a:t>
            </a:r>
            <a:br>
              <a:rPr lang="en-GB" sz="2400" i="1" dirty="0">
                <a:solidFill>
                  <a:prstClr val="black"/>
                </a:solidFill>
                <a:latin typeface="Times New Roman" panose="02020603050405020304" pitchFamily="18" charset="0"/>
                <a:ea typeface="Calibri" panose="020F0502020204030204" pitchFamily="34" charset="0"/>
              </a:rPr>
            </a:br>
            <a:r>
              <a:rPr lang="en-GB" sz="2400" i="1" dirty="0">
                <a:solidFill>
                  <a:prstClr val="black"/>
                </a:solidFill>
                <a:latin typeface="Times New Roman" panose="02020603050405020304" pitchFamily="18" charset="0"/>
                <a:ea typeface="Calibri" panose="020F0502020204030204" pitchFamily="34" charset="0"/>
              </a:rPr>
              <a:t>            I: </a:t>
            </a:r>
            <a:r>
              <a:rPr lang="en-GB" sz="2400" i="1" dirty="0" err="1">
                <a:solidFill>
                  <a:prstClr val="black"/>
                </a:solidFill>
                <a:latin typeface="Times New Roman" panose="02020603050405020304" pitchFamily="18" charset="0"/>
                <a:ea typeface="Calibri" panose="020F0502020204030204" pitchFamily="34" charset="0"/>
              </a:rPr>
              <a:t>En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dacht</a:t>
            </a:r>
            <a:r>
              <a:rPr lang="en-GB" sz="2400" i="1" dirty="0">
                <a:solidFill>
                  <a:prstClr val="black"/>
                </a:solidFill>
                <a:latin typeface="Times New Roman" panose="02020603050405020304" pitchFamily="18" charset="0"/>
                <a:ea typeface="Calibri" panose="020F0502020204030204" pitchFamily="34" charset="0"/>
              </a:rPr>
              <a:t> je </a:t>
            </a:r>
            <a:r>
              <a:rPr lang="en-GB" sz="2400" i="1" dirty="0" err="1">
                <a:solidFill>
                  <a:prstClr val="black"/>
                </a:solidFill>
                <a:latin typeface="Times New Roman" panose="02020603050405020304" pitchFamily="18" charset="0"/>
                <a:ea typeface="Calibri" panose="020F0502020204030204" pitchFamily="34" charset="0"/>
              </a:rPr>
              <a:t>dat</a:t>
            </a:r>
            <a:r>
              <a:rPr lang="en-GB" sz="2400" i="1" dirty="0">
                <a:solidFill>
                  <a:prstClr val="black"/>
                </a:solidFill>
                <a:latin typeface="Times New Roman" panose="02020603050405020304" pitchFamily="18" charset="0"/>
                <a:ea typeface="Calibri" panose="020F0502020204030204" pitchFamily="34" charset="0"/>
              </a:rPr>
              <a:t> de training </a:t>
            </a:r>
            <a:r>
              <a:rPr lang="en-GB" sz="2400" i="1" dirty="0" err="1">
                <a:solidFill>
                  <a:prstClr val="black"/>
                </a:solidFill>
                <a:latin typeface="Times New Roman" panose="02020603050405020304" pitchFamily="18" charset="0"/>
                <a:ea typeface="Calibri" panose="020F0502020204030204" pitchFamily="34" charset="0"/>
              </a:rPr>
              <a:t>nuttig</a:t>
            </a:r>
            <a:r>
              <a:rPr lang="en-GB" sz="2400" i="1" dirty="0">
                <a:solidFill>
                  <a:prstClr val="black"/>
                </a:solidFill>
                <a:latin typeface="Times New Roman" panose="02020603050405020304" pitchFamily="18" charset="0"/>
                <a:ea typeface="Calibri" panose="020F0502020204030204" pitchFamily="34" charset="0"/>
              </a:rPr>
              <a:t> was? P: </a:t>
            </a:r>
            <a:r>
              <a:rPr lang="en-GB" sz="2400" i="1" dirty="0" err="1">
                <a:solidFill>
                  <a:prstClr val="black"/>
                </a:solidFill>
                <a:latin typeface="Times New Roman" panose="02020603050405020304" pitchFamily="18" charset="0"/>
                <a:ea typeface="Calibri" panose="020F0502020204030204" pitchFamily="34" charset="0"/>
              </a:rPr>
              <a:t>Ja</a:t>
            </a:r>
            <a:r>
              <a:rPr lang="en-GB" sz="2400" i="1" dirty="0">
                <a:solidFill>
                  <a:prstClr val="black"/>
                </a:solidFill>
                <a:latin typeface="Times New Roman" panose="02020603050405020304" pitchFamily="18" charset="0"/>
                <a:ea typeface="Calibri" panose="020F0502020204030204" pitchFamily="34" charset="0"/>
              </a:rPr>
              <a:t>, het </a:t>
            </a:r>
            <a:r>
              <a:rPr lang="en-GB" sz="2400" i="1" dirty="0" err="1">
                <a:solidFill>
                  <a:prstClr val="black"/>
                </a:solidFill>
                <a:latin typeface="Times New Roman" panose="02020603050405020304" pitchFamily="18" charset="0"/>
                <a:ea typeface="Calibri" panose="020F0502020204030204" pitchFamily="34" charset="0"/>
              </a:rPr>
              <a:t>heeft</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bijgedragen</a:t>
            </a: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ja</a:t>
            </a:r>
            <a:r>
              <a:rPr lang="en-GB" sz="2400" i="1" dirty="0">
                <a:solidFill>
                  <a:prstClr val="black"/>
                </a:solidFill>
                <a:latin typeface="Times New Roman" panose="02020603050405020304" pitchFamily="18" charset="0"/>
                <a:ea typeface="Calibri" panose="020F0502020204030204" pitchFamily="34" charset="0"/>
              </a:rPr>
              <a:t>, </a:t>
            </a:r>
            <a:br>
              <a:rPr lang="en-GB" sz="2400" i="1" dirty="0">
                <a:solidFill>
                  <a:prstClr val="black"/>
                </a:solidFill>
                <a:latin typeface="Times New Roman" panose="02020603050405020304" pitchFamily="18" charset="0"/>
                <a:ea typeface="Calibri" panose="020F0502020204030204" pitchFamily="34" charset="0"/>
              </a:rPr>
            </a:br>
            <a:r>
              <a:rPr lang="en-GB" sz="2400" i="1" dirty="0">
                <a:solidFill>
                  <a:prstClr val="black"/>
                </a:solidFill>
                <a:latin typeface="Times New Roman" panose="02020603050405020304" pitchFamily="18" charset="0"/>
                <a:ea typeface="Calibri" panose="020F0502020204030204" pitchFamily="34" charset="0"/>
              </a:rPr>
              <a:t>			    </a:t>
            </a:r>
            <a:r>
              <a:rPr lang="en-GB" sz="2400" i="1" dirty="0" err="1">
                <a:solidFill>
                  <a:prstClr val="black"/>
                </a:solidFill>
                <a:latin typeface="Times New Roman" panose="02020603050405020304" pitchFamily="18" charset="0"/>
                <a:ea typeface="Calibri" panose="020F0502020204030204" pitchFamily="34" charset="0"/>
              </a:rPr>
              <a:t>vooral</a:t>
            </a:r>
            <a:r>
              <a:rPr lang="en-GB" sz="2400" i="1" dirty="0">
                <a:solidFill>
                  <a:prstClr val="black"/>
                </a:solidFill>
                <a:latin typeface="Times New Roman" panose="02020603050405020304" pitchFamily="18" charset="0"/>
                <a:ea typeface="Calibri" panose="020F0502020204030204" pitchFamily="34" charset="0"/>
              </a:rPr>
              <a:t> in het </a:t>
            </a:r>
            <a:r>
              <a:rPr lang="en-GB" sz="2400" i="1" dirty="0" err="1">
                <a:solidFill>
                  <a:prstClr val="black"/>
                </a:solidFill>
                <a:latin typeface="Times New Roman" panose="02020603050405020304" pitchFamily="18" charset="0"/>
                <a:ea typeface="Calibri" panose="020F0502020204030204" pitchFamily="34" charset="0"/>
              </a:rPr>
              <a:t>bewustwordingsproces</a:t>
            </a:r>
            <a:r>
              <a:rPr lang="en-GB" sz="2400" i="1" dirty="0">
                <a:solidFill>
                  <a:prstClr val="black"/>
                </a:solidFill>
                <a:latin typeface="Times New Roman" panose="02020603050405020304" pitchFamily="18" charset="0"/>
                <a:ea typeface="Calibri" panose="020F0502020204030204" pitchFamily="34" charset="0"/>
              </a:rPr>
              <a:t>.” </a:t>
            </a:r>
            <a:r>
              <a:rPr lang="en-GB" sz="2400" dirty="0">
                <a:solidFill>
                  <a:prstClr val="black"/>
                </a:solidFill>
                <a:latin typeface="Times New Roman" panose="02020603050405020304" pitchFamily="18" charset="0"/>
                <a:ea typeface="Calibri" panose="020F0502020204030204" pitchFamily="34" charset="0"/>
              </a:rPr>
              <a:t>(P.7)</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kstballon: ovaal 40">
            <a:extLst>
              <a:ext uri="{FF2B5EF4-FFF2-40B4-BE49-F238E27FC236}">
                <a16:creationId xmlns:a16="http://schemas.microsoft.com/office/drawing/2014/main" id="{44F1ED11-296D-650B-B775-0BD1985C5561}"/>
              </a:ext>
            </a:extLst>
          </p:cNvPr>
          <p:cNvSpPr/>
          <p:nvPr/>
        </p:nvSpPr>
        <p:spPr>
          <a:xfrm flipH="1" flipV="1">
            <a:off x="1108709" y="3147264"/>
            <a:ext cx="10933908" cy="3283330"/>
          </a:xfrm>
          <a:prstGeom prst="wedgeEllipseCallout">
            <a:avLst>
              <a:gd name="adj1" fmla="val -23000"/>
              <a:gd name="adj2" fmla="val 676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800923"/>
      </p:ext>
    </p:extLst>
  </p:cSld>
  <p:clrMapOvr>
    <a:masterClrMapping/>
  </p:clrMapOvr>
  <p:timing>
    <p:tnLst>
      <p:par>
        <p:cTn id="1" dur="indefinite" restart="never" nodeType="tmRoot">
          <p:childTnLst>
            <p:par>
              <p:cTn id="2"/>
            </p:par>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17</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a:t>User </a:t>
            </a:r>
            <a:r>
              <a:rPr lang="en-GB" dirty="0" err="1"/>
              <a:t>Evaluaties</a:t>
            </a:r>
            <a:r>
              <a:rPr lang="en-GB" dirty="0"/>
              <a:t>		</a:t>
            </a:r>
            <a:r>
              <a:rPr lang="en-GB" sz="3600" dirty="0" err="1">
                <a:solidFill>
                  <a:srgbClr val="E6007E"/>
                </a:solidFill>
              </a:rPr>
              <a:t>Resultaten</a:t>
            </a:r>
            <a:r>
              <a:rPr lang="en-GB" dirty="0"/>
              <a:t> </a:t>
            </a:r>
          </a:p>
        </p:txBody>
      </p:sp>
      <p:sp>
        <p:nvSpPr>
          <p:cNvPr id="12" name="Tijdelijke aanduiding voor inhoud 2">
            <a:extLst>
              <a:ext uri="{FF2B5EF4-FFF2-40B4-BE49-F238E27FC236}">
                <a16:creationId xmlns:a16="http://schemas.microsoft.com/office/drawing/2014/main" id="{7775CE85-CEC8-4DE8-B023-B69805F07449}"/>
              </a:ext>
            </a:extLst>
          </p:cNvPr>
          <p:cNvSpPr txBox="1">
            <a:spLocks/>
          </p:cNvSpPr>
          <p:nvPr/>
        </p:nvSpPr>
        <p:spPr>
          <a:xfrm>
            <a:off x="1315338" y="2685357"/>
            <a:ext cx="4823701" cy="3221173"/>
          </a:xfrm>
          <a:prstGeom prst="rect">
            <a:avLst/>
          </a:prstGeom>
          <a:solidFill>
            <a:schemeClr val="bg1"/>
          </a:solidFill>
          <a:ln w="28575">
            <a:solidFill>
              <a:srgbClr val="FF0000"/>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500" dirty="0">
                <a:solidFill>
                  <a:srgbClr val="FF0000"/>
                </a:solidFill>
              </a:rPr>
              <a:t>Barrières</a:t>
            </a:r>
            <a:r>
              <a:rPr lang="en-GB" sz="3500" dirty="0">
                <a:solidFill>
                  <a:srgbClr val="FF0000"/>
                </a:solidFill>
              </a:rPr>
              <a:t>:</a:t>
            </a:r>
            <a:endParaRPr lang="en-GB" sz="1600" dirty="0"/>
          </a:p>
          <a:p>
            <a:r>
              <a:rPr lang="en-GB" sz="3000" dirty="0" err="1"/>
              <a:t>Digitale</a:t>
            </a:r>
            <a:r>
              <a:rPr lang="en-GB" sz="3000" dirty="0"/>
              <a:t> </a:t>
            </a:r>
            <a:r>
              <a:rPr lang="en-GB" sz="3000" dirty="0" err="1"/>
              <a:t>geletterdheid</a:t>
            </a:r>
            <a:r>
              <a:rPr lang="en-GB" sz="3000" dirty="0"/>
              <a:t> van </a:t>
            </a:r>
            <a:r>
              <a:rPr lang="nl-NL" sz="3000" dirty="0"/>
              <a:t>patiënten</a:t>
            </a:r>
          </a:p>
          <a:p>
            <a:r>
              <a:rPr lang="en-GB" sz="3000" dirty="0" err="1"/>
              <a:t>Integratie</a:t>
            </a:r>
            <a:r>
              <a:rPr lang="en-GB" sz="3000" dirty="0"/>
              <a:t> met </a:t>
            </a:r>
            <a:r>
              <a:rPr lang="en-GB" sz="3000" dirty="0" err="1"/>
              <a:t>reguliere</a:t>
            </a:r>
            <a:r>
              <a:rPr lang="en-GB" sz="3000" dirty="0"/>
              <a:t> </a:t>
            </a:r>
            <a:r>
              <a:rPr lang="en-GB" sz="3000" dirty="0" err="1"/>
              <a:t>behandeling</a:t>
            </a:r>
            <a:endParaRPr lang="en-GB" sz="3000" dirty="0"/>
          </a:p>
          <a:p>
            <a:r>
              <a:rPr lang="en-GB" sz="3000" dirty="0" err="1"/>
              <a:t>Rol</a:t>
            </a:r>
            <a:r>
              <a:rPr lang="en-GB" sz="3000" dirty="0"/>
              <a:t> </a:t>
            </a:r>
            <a:r>
              <a:rPr lang="en-GB" sz="3000" dirty="0" err="1"/>
              <a:t>zorgprofessionals</a:t>
            </a:r>
            <a:endParaRPr lang="en-GB" sz="3000" dirty="0"/>
          </a:p>
        </p:txBody>
      </p:sp>
      <p:sp>
        <p:nvSpPr>
          <p:cNvPr id="15" name="Tekstvak 14">
            <a:extLst>
              <a:ext uri="{FF2B5EF4-FFF2-40B4-BE49-F238E27FC236}">
                <a16:creationId xmlns:a16="http://schemas.microsoft.com/office/drawing/2014/main" id="{7AE36EB8-07FD-4C7A-9EA5-16509769731B}"/>
              </a:ext>
            </a:extLst>
          </p:cNvPr>
          <p:cNvSpPr txBox="1"/>
          <p:nvPr/>
        </p:nvSpPr>
        <p:spPr>
          <a:xfrm>
            <a:off x="9972751" y="36182"/>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
        <p:nvSpPr>
          <p:cNvPr id="2" name="Tekstvak 1">
            <a:extLst>
              <a:ext uri="{FF2B5EF4-FFF2-40B4-BE49-F238E27FC236}">
                <a16:creationId xmlns:a16="http://schemas.microsoft.com/office/drawing/2014/main" id="{513CD4D6-DF95-FC92-42CE-92A41DB9102C}"/>
              </a:ext>
            </a:extLst>
          </p:cNvPr>
          <p:cNvSpPr txBox="1"/>
          <p:nvPr/>
        </p:nvSpPr>
        <p:spPr>
          <a:xfrm>
            <a:off x="6732837" y="1409407"/>
            <a:ext cx="5098102" cy="4524315"/>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i="1" dirty="0">
                <a:solidFill>
                  <a:prstClr val="black"/>
                </a:solidFill>
                <a:latin typeface="Times New Roman" panose="02020603050405020304" pitchFamily="18" charset="0"/>
                <a:ea typeface="Times New Roman" panose="02020603050405020304" pitchFamily="18" charset="0"/>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denk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als</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je het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alleen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aanbiedt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aan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ieman</a:t>
            </a:r>
            <a:r>
              <a:rPr lang="en-GB" sz="2400" i="1" dirty="0">
                <a:solidFill>
                  <a:prstClr val="black"/>
                </a:solidFill>
                <a:latin typeface="Times New Roman" panose="02020603050405020304" pitchFamily="18" charset="0"/>
                <a:ea typeface="Times New Roman" panose="02020603050405020304" pitchFamily="18" charset="0"/>
              </a:rPr>
              <a:t>d </a:t>
            </a:r>
            <a:r>
              <a:rPr lang="en-GB" sz="2400" i="1" dirty="0" err="1">
                <a:solidFill>
                  <a:prstClr val="black"/>
                </a:solidFill>
                <a:latin typeface="Times New Roman" panose="02020603050405020304" pitchFamily="18" charset="0"/>
                <a:ea typeface="Times New Roman" panose="02020603050405020304" pitchFamily="18" charset="0"/>
              </a:rPr>
              <a:t>en</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je </a:t>
            </a:r>
            <a:r>
              <a:rPr lang="en-GB" sz="2400" i="1" dirty="0" err="1">
                <a:solidFill>
                  <a:prstClr val="black"/>
                </a:solidFill>
                <a:latin typeface="Times New Roman" panose="02020603050405020304" pitchFamily="18" charset="0"/>
                <a:ea typeface="Times New Roman" panose="02020603050405020304" pitchFamily="18" charset="0"/>
              </a:rPr>
              <a:t>laat</a:t>
            </a:r>
            <a:r>
              <a:rPr lang="en-GB" sz="2400" i="1" dirty="0">
                <a:solidFill>
                  <a:prstClr val="black"/>
                </a:solidFill>
                <a:latin typeface="Times New Roman" panose="02020603050405020304" pitchFamily="18" charset="0"/>
                <a:ea typeface="Times New Roman" panose="02020603050405020304" pitchFamily="18" charset="0"/>
              </a:rPr>
              <a:t> die </a:t>
            </a:r>
            <a:r>
              <a:rPr lang="en-GB" sz="2400" i="1" dirty="0" err="1">
                <a:solidFill>
                  <a:prstClr val="black"/>
                </a:solidFill>
                <a:latin typeface="Times New Roman" panose="02020603050405020304" pitchFamily="18" charset="0"/>
                <a:ea typeface="Times New Roman" panose="02020603050405020304" pitchFamily="18" charset="0"/>
              </a:rPr>
              <a:t>persoon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daarna</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gewoon</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gaan</a:t>
            </a:r>
            <a:r>
              <a:rPr lang="en-GB" sz="2400" i="1" dirty="0">
                <a:solidFill>
                  <a:prstClr val="black"/>
                </a:solidFill>
                <a:latin typeface="Times New Roman" panose="02020603050405020304" pitchFamily="18" charset="0"/>
                <a:ea typeface="Times New Roman" panose="02020603050405020304" pitchFamily="18" charset="0"/>
              </a:rPr>
              <a:t>, je </a:t>
            </a:r>
            <a:r>
              <a:rPr lang="en-GB" sz="2400" i="1" dirty="0" err="1">
                <a:solidFill>
                  <a:prstClr val="black"/>
                </a:solidFill>
                <a:latin typeface="Times New Roman" panose="02020603050405020304" pitchFamily="18" charset="0"/>
                <a:ea typeface="Times New Roman" panose="02020603050405020304" pitchFamily="18" charset="0"/>
              </a:rPr>
              <a:t>doet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verder</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niets</a:t>
            </a:r>
            <a:r>
              <a:rPr lang="en-GB" sz="2400" i="1" dirty="0">
                <a:solidFill>
                  <a:prstClr val="black"/>
                </a:solidFill>
                <a:latin typeface="Times New Roman" panose="02020603050405020304" pitchFamily="18" charset="0"/>
                <a:ea typeface="Times New Roman" panose="02020603050405020304" pitchFamily="18" charset="0"/>
              </a:rPr>
              <a:t>, dan </a:t>
            </a:r>
            <a:r>
              <a:rPr lang="en-GB" sz="2400" i="1" dirty="0" err="1">
                <a:solidFill>
                  <a:prstClr val="black"/>
                </a:solidFill>
                <a:latin typeface="Times New Roman" panose="02020603050405020304" pitchFamily="18" charset="0"/>
                <a:ea typeface="Times New Roman" panose="02020603050405020304" pitchFamily="18" charset="0"/>
              </a:rPr>
              <a:t>weet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ik</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niet</a:t>
            </a:r>
            <a:r>
              <a:rPr lang="en-GB" sz="2400" i="1" dirty="0">
                <a:solidFill>
                  <a:prstClr val="black"/>
                </a:solidFill>
                <a:latin typeface="Times New Roman" panose="02020603050405020304" pitchFamily="18" charset="0"/>
                <a:ea typeface="Times New Roman" panose="02020603050405020304" pitchFamily="18" charset="0"/>
              </a:rPr>
              <a:t> of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zou</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werken</a:t>
            </a:r>
            <a:r>
              <a:rPr lang="en-GB" sz="2400" i="1" dirty="0">
                <a:solidFill>
                  <a:prstClr val="black"/>
                </a:solidFill>
                <a:latin typeface="Times New Roman" panose="02020603050405020304" pitchFamily="18" charset="0"/>
                <a:ea typeface="Times New Roman" panose="02020603050405020304" pitchFamily="18" charset="0"/>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denk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ze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wel</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wat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ondersteuning</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nodig</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hebben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GB" sz="2400" i="1" dirty="0" err="1">
                <a:solidFill>
                  <a:prstClr val="black"/>
                </a:solidFill>
                <a:latin typeface="Times New Roman" panose="02020603050405020304" pitchFamily="18" charset="0"/>
                <a:ea typeface="Times New Roman" panose="02020603050405020304" pitchFamily="18" charset="0"/>
              </a:rPr>
              <a:t>ik</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denk</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het </a:t>
            </a:r>
            <a:r>
              <a:rPr lang="en-GB" sz="2400" i="1" dirty="0" err="1">
                <a:solidFill>
                  <a:prstClr val="black"/>
                </a:solidFill>
                <a:latin typeface="Times New Roman" panose="02020603050405020304" pitchFamily="18" charset="0"/>
                <a:ea typeface="Times New Roman" panose="02020603050405020304" pitchFamily="18" charset="0"/>
              </a:rPr>
              <a:t>goed</a:t>
            </a:r>
            <a:r>
              <a:rPr lang="en-GB" sz="2400" i="1" dirty="0">
                <a:solidFill>
                  <a:prstClr val="black"/>
                </a:solidFill>
                <a:latin typeface="Times New Roman" panose="02020603050405020304" pitchFamily="18" charset="0"/>
                <a:ea typeface="Times New Roman" panose="02020603050405020304" pitchFamily="18" charset="0"/>
              </a:rPr>
              <a:t> is </a:t>
            </a:r>
            <a:r>
              <a:rPr lang="en-GB" sz="2400" i="1" dirty="0" err="1">
                <a:solidFill>
                  <a:prstClr val="black"/>
                </a:solidFill>
                <a:latin typeface="Times New Roman" panose="02020603050405020304" pitchFamily="18" charset="0"/>
                <a:ea typeface="Times New Roman" panose="02020603050405020304" pitchFamily="18" charset="0"/>
              </a:rPr>
              <a:t>als</a:t>
            </a:r>
            <a:r>
              <a:rPr lang="en-GB" sz="2400" i="1" dirty="0">
                <a:solidFill>
                  <a:prstClr val="black"/>
                </a:solidFill>
                <a:latin typeface="Times New Roman" panose="02020603050405020304" pitchFamily="18" charset="0"/>
                <a:ea typeface="Times New Roman" panose="02020603050405020304" pitchFamily="18" charset="0"/>
              </a:rPr>
              <a:t> er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iemand</a:t>
            </a:r>
            <a:r>
              <a:rPr lang="en-GB" sz="2400" i="1" dirty="0">
                <a:solidFill>
                  <a:prstClr val="black"/>
                </a:solidFill>
                <a:latin typeface="Times New Roman" panose="02020603050405020304" pitchFamily="18" charset="0"/>
                <a:ea typeface="Times New Roman" panose="02020603050405020304" pitchFamily="18" charset="0"/>
              </a:rPr>
              <a:t> is </a:t>
            </a:r>
            <a:r>
              <a:rPr lang="en-GB" sz="2400" i="1" dirty="0" err="1">
                <a:solidFill>
                  <a:prstClr val="black"/>
                </a:solidFill>
                <a:latin typeface="Times New Roman" panose="02020603050405020304" pitchFamily="18" charset="0"/>
                <a:ea typeface="Times New Roman" panose="02020603050405020304" pitchFamily="18" charset="0"/>
              </a:rPr>
              <a:t>waar</a:t>
            </a:r>
            <a:r>
              <a:rPr lang="en-GB" sz="2400" i="1" dirty="0">
                <a:solidFill>
                  <a:prstClr val="black"/>
                </a:solidFill>
                <a:latin typeface="Times New Roman" panose="02020603050405020304" pitchFamily="18" charset="0"/>
                <a:ea typeface="Times New Roman" panose="02020603050405020304" pitchFamily="18" charset="0"/>
              </a:rPr>
              <a:t> ze op </a:t>
            </a:r>
            <a:r>
              <a:rPr lang="en-GB" sz="2400" i="1" dirty="0" err="1">
                <a:solidFill>
                  <a:prstClr val="black"/>
                </a:solidFill>
                <a:latin typeface="Times New Roman" panose="02020603050405020304" pitchFamily="18" charset="0"/>
                <a:ea typeface="Times New Roman" panose="02020603050405020304" pitchFamily="18" charset="0"/>
              </a:rPr>
              <a:t>terug</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kunnen</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vallen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en</a:t>
            </a:r>
            <a:r>
              <a:rPr lang="en-GB" sz="2400" i="1" dirty="0">
                <a:solidFill>
                  <a:prstClr val="black"/>
                </a:solidFill>
                <a:latin typeface="Times New Roman" panose="02020603050405020304" pitchFamily="18" charset="0"/>
                <a:ea typeface="Times New Roman" panose="02020603050405020304" pitchFamily="18" charset="0"/>
              </a:rPr>
              <a:t> die </a:t>
            </a:r>
            <a:r>
              <a:rPr lang="en-GB" sz="2400" i="1" dirty="0" err="1">
                <a:solidFill>
                  <a:prstClr val="black"/>
                </a:solidFill>
                <a:latin typeface="Times New Roman" panose="02020603050405020304" pitchFamily="18" charset="0"/>
                <a:ea typeface="Times New Roman" panose="02020603050405020304" pitchFamily="18" charset="0"/>
              </a:rPr>
              <a:t>vraagt</a:t>
            </a:r>
            <a:r>
              <a:rPr lang="en-GB" sz="2400" i="1" dirty="0">
                <a:solidFill>
                  <a:prstClr val="black"/>
                </a:solidFill>
                <a:latin typeface="Times New Roman" panose="02020603050405020304" pitchFamily="18" charset="0"/>
                <a:ea typeface="Times New Roman" panose="02020603050405020304" pitchFamily="18" charset="0"/>
              </a:rPr>
              <a:t> hoe het </a:t>
            </a:r>
            <a:r>
              <a:rPr lang="en-GB" sz="2400" i="1" dirty="0" err="1">
                <a:solidFill>
                  <a:prstClr val="black"/>
                </a:solidFill>
                <a:latin typeface="Times New Roman" panose="02020603050405020304" pitchFamily="18" charset="0"/>
                <a:ea typeface="Times New Roman" panose="02020603050405020304" pitchFamily="18" charset="0"/>
              </a:rPr>
              <a:t>gaat</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en</a:t>
            </a:r>
            <a:r>
              <a:rPr lang="en-GB" sz="2400" i="1" dirty="0">
                <a:solidFill>
                  <a:prstClr val="black"/>
                </a:solidFill>
                <a:latin typeface="Times New Roman" panose="02020603050405020304" pitchFamily="18" charset="0"/>
                <a:ea typeface="Times New Roman" panose="02020603050405020304" pitchFamily="18" charset="0"/>
              </a:rPr>
              <a:t> of er </a:t>
            </a:r>
            <a:r>
              <a:rPr lang="en-GB" sz="2400" i="1" dirty="0" err="1">
                <a:solidFill>
                  <a:prstClr val="black"/>
                </a:solidFill>
                <a:latin typeface="Times New Roman" panose="02020603050405020304" pitchFamily="18" charset="0"/>
                <a:ea typeface="Times New Roman" panose="02020603050405020304" pitchFamily="18" charset="0"/>
              </a:rPr>
              <a:t>problemen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zijn</a:t>
            </a:r>
            <a:r>
              <a:rPr lang="en-GB" sz="2400" i="1" dirty="0">
                <a:solidFill>
                  <a:prstClr val="black"/>
                </a:solidFill>
                <a:latin typeface="Times New Roman" panose="02020603050405020304" pitchFamily="18" charset="0"/>
                <a:ea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verpleegkundig</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Isala</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ballon: ovaal 3">
            <a:extLst>
              <a:ext uri="{FF2B5EF4-FFF2-40B4-BE49-F238E27FC236}">
                <a16:creationId xmlns:a16="http://schemas.microsoft.com/office/drawing/2014/main" id="{36EDB75B-9CF4-C90E-3320-D59001C3AB73}"/>
              </a:ext>
            </a:extLst>
          </p:cNvPr>
          <p:cNvSpPr/>
          <p:nvPr/>
        </p:nvSpPr>
        <p:spPr>
          <a:xfrm rot="5700000">
            <a:off x="6860678" y="799590"/>
            <a:ext cx="4909665" cy="5517602"/>
          </a:xfrm>
          <a:prstGeom prst="wedgeEllipseCallout">
            <a:avLst>
              <a:gd name="adj1" fmla="val 25304"/>
              <a:gd name="adj2" fmla="val 6257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ballon: rechthoek met afgeronde hoeken 6">
            <a:extLst>
              <a:ext uri="{FF2B5EF4-FFF2-40B4-BE49-F238E27FC236}">
                <a16:creationId xmlns:a16="http://schemas.microsoft.com/office/drawing/2014/main" id="{A9C47448-364C-DADC-FE25-5AC9ED0E24F3}"/>
              </a:ext>
            </a:extLst>
          </p:cNvPr>
          <p:cNvSpPr/>
          <p:nvPr/>
        </p:nvSpPr>
        <p:spPr>
          <a:xfrm>
            <a:off x="3480569" y="1214594"/>
            <a:ext cx="2316733" cy="1325563"/>
          </a:xfrm>
          <a:prstGeom prst="wedgeRoundRectCallout">
            <a:avLst>
              <a:gd name="adj1" fmla="val -32158"/>
              <a:gd name="adj2" fmla="val 108161"/>
              <a:gd name="adj3" fmla="val 16667"/>
            </a:avLst>
          </a:prstGeom>
          <a:no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800"/>
              <a:t>40-66% of interested  </a:t>
            </a:r>
            <a:br>
              <a:rPr lang="en-GB" sz="1800"/>
            </a:br>
            <a:r>
              <a:rPr lang="en-GB" sz="1800"/>
              <a:t>     patients</a:t>
            </a:r>
            <a:endParaRPr lang="en-GB" sz="1400" dirty="0"/>
          </a:p>
        </p:txBody>
      </p:sp>
      <p:sp>
        <p:nvSpPr>
          <p:cNvPr id="8" name="Tekstvak 7">
            <a:extLst>
              <a:ext uri="{FF2B5EF4-FFF2-40B4-BE49-F238E27FC236}">
                <a16:creationId xmlns:a16="http://schemas.microsoft.com/office/drawing/2014/main" id="{5DC6517E-7A71-9340-3526-F731CAA50965}"/>
              </a:ext>
            </a:extLst>
          </p:cNvPr>
          <p:cNvSpPr txBox="1"/>
          <p:nvPr/>
        </p:nvSpPr>
        <p:spPr>
          <a:xfrm>
            <a:off x="3585680" y="1328056"/>
            <a:ext cx="2422183" cy="1015663"/>
          </a:xfrm>
          <a:prstGeom prst="rect">
            <a:avLst/>
          </a:prstGeom>
          <a:noFill/>
        </p:spPr>
        <p:txBody>
          <a:bodyPr wrap="square" rtlCol="0">
            <a:spAutoFit/>
          </a:bodyPr>
          <a:lstStyle/>
          <a:p>
            <a:r>
              <a:rPr lang="en-GB" sz="2000" dirty="0"/>
              <a:t>40-66% van </a:t>
            </a:r>
            <a:r>
              <a:rPr lang="nl-NL" sz="2000" dirty="0"/>
              <a:t>geïnteresseerde</a:t>
            </a:r>
            <a:r>
              <a:rPr lang="en-GB" sz="2000" dirty="0"/>
              <a:t> </a:t>
            </a:r>
            <a:r>
              <a:rPr lang="nl-NL" sz="2000" dirty="0"/>
              <a:t>patiënten</a:t>
            </a:r>
            <a:endParaRPr lang="nl-NL" sz="1600" dirty="0"/>
          </a:p>
        </p:txBody>
      </p:sp>
    </p:spTree>
    <p:extLst>
      <p:ext uri="{BB962C8B-B14F-4D97-AF65-F5344CB8AC3E}">
        <p14:creationId xmlns:p14="http://schemas.microsoft.com/office/powerpoint/2010/main" val="63892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18</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a:t>User </a:t>
            </a:r>
            <a:r>
              <a:rPr lang="en-GB" dirty="0" err="1"/>
              <a:t>Evaluaties</a:t>
            </a:r>
            <a:r>
              <a:rPr lang="en-GB" dirty="0"/>
              <a:t>		</a:t>
            </a:r>
            <a:r>
              <a:rPr lang="en-GB" sz="3600" dirty="0" err="1">
                <a:solidFill>
                  <a:srgbClr val="E6007E"/>
                </a:solidFill>
              </a:rPr>
              <a:t>Resultaten</a:t>
            </a:r>
            <a:r>
              <a:rPr lang="en-GB" dirty="0"/>
              <a:t> </a:t>
            </a:r>
          </a:p>
        </p:txBody>
      </p:sp>
      <p:sp>
        <p:nvSpPr>
          <p:cNvPr id="11" name="Tijdelijke aanduiding voor inhoud 3">
            <a:extLst>
              <a:ext uri="{FF2B5EF4-FFF2-40B4-BE49-F238E27FC236}">
                <a16:creationId xmlns:a16="http://schemas.microsoft.com/office/drawing/2014/main" id="{C73BB9FC-F91D-4010-83DD-563585827BA2}"/>
              </a:ext>
            </a:extLst>
          </p:cNvPr>
          <p:cNvSpPr>
            <a:spLocks noGrp="1"/>
          </p:cNvSpPr>
          <p:nvPr>
            <p:ph sz="half" idx="2"/>
          </p:nvPr>
        </p:nvSpPr>
        <p:spPr>
          <a:xfrm>
            <a:off x="1018951" y="1198690"/>
            <a:ext cx="10240177" cy="4828886"/>
          </a:xfrm>
        </p:spPr>
        <p:txBody>
          <a:bodyPr>
            <a:normAutofit/>
          </a:bodyPr>
          <a:lstStyle/>
          <a:p>
            <a:endParaRPr lang="en-GB" sz="3200" dirty="0"/>
          </a:p>
        </p:txBody>
      </p:sp>
      <p:sp>
        <p:nvSpPr>
          <p:cNvPr id="12" name="Tijdelijke aanduiding voor inhoud 2">
            <a:extLst>
              <a:ext uri="{FF2B5EF4-FFF2-40B4-BE49-F238E27FC236}">
                <a16:creationId xmlns:a16="http://schemas.microsoft.com/office/drawing/2014/main" id="{7775CE85-CEC8-4DE8-B023-B69805F07449}"/>
              </a:ext>
            </a:extLst>
          </p:cNvPr>
          <p:cNvSpPr txBox="1">
            <a:spLocks/>
          </p:cNvSpPr>
          <p:nvPr/>
        </p:nvSpPr>
        <p:spPr>
          <a:xfrm>
            <a:off x="1315338" y="2685357"/>
            <a:ext cx="4823701" cy="3221173"/>
          </a:xfrm>
          <a:prstGeom prst="rect">
            <a:avLst/>
          </a:prstGeom>
          <a:solidFill>
            <a:schemeClr val="bg1"/>
          </a:solidFill>
          <a:ln w="28575">
            <a:solidFill>
              <a:srgbClr val="FF0000"/>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500" dirty="0">
                <a:solidFill>
                  <a:srgbClr val="FF0000"/>
                </a:solidFill>
              </a:rPr>
              <a:t>Barrières</a:t>
            </a:r>
            <a:r>
              <a:rPr lang="en-GB" sz="3500" dirty="0">
                <a:solidFill>
                  <a:srgbClr val="FF0000"/>
                </a:solidFill>
              </a:rPr>
              <a:t>:</a:t>
            </a:r>
            <a:endParaRPr lang="en-GB" sz="1600" dirty="0"/>
          </a:p>
          <a:p>
            <a:r>
              <a:rPr lang="en-GB" sz="3000" dirty="0" err="1"/>
              <a:t>Digitale</a:t>
            </a:r>
            <a:r>
              <a:rPr lang="en-GB" sz="3000" dirty="0"/>
              <a:t> </a:t>
            </a:r>
            <a:r>
              <a:rPr lang="en-GB" sz="3000" dirty="0" err="1"/>
              <a:t>geletterdheid</a:t>
            </a:r>
            <a:r>
              <a:rPr lang="en-GB" sz="3000" dirty="0"/>
              <a:t> van </a:t>
            </a:r>
            <a:r>
              <a:rPr lang="nl-NL" sz="3000" dirty="0"/>
              <a:t>patiënten</a:t>
            </a:r>
          </a:p>
          <a:p>
            <a:r>
              <a:rPr lang="en-GB" sz="3000" dirty="0" err="1"/>
              <a:t>Integratie</a:t>
            </a:r>
            <a:r>
              <a:rPr lang="en-GB" sz="3000" dirty="0"/>
              <a:t> met </a:t>
            </a:r>
            <a:r>
              <a:rPr lang="en-GB" sz="3000" dirty="0" err="1"/>
              <a:t>reguliere</a:t>
            </a:r>
            <a:r>
              <a:rPr lang="en-GB" sz="3000" dirty="0"/>
              <a:t> </a:t>
            </a:r>
            <a:r>
              <a:rPr lang="en-GB" sz="3000" dirty="0" err="1"/>
              <a:t>behandeling</a:t>
            </a:r>
            <a:endParaRPr lang="en-GB" sz="3000" dirty="0"/>
          </a:p>
          <a:p>
            <a:r>
              <a:rPr lang="en-GB" sz="3000" dirty="0" err="1"/>
              <a:t>Rol</a:t>
            </a:r>
            <a:r>
              <a:rPr lang="en-GB" sz="3000" dirty="0"/>
              <a:t> </a:t>
            </a:r>
            <a:r>
              <a:rPr lang="en-GB" sz="3000" dirty="0" err="1"/>
              <a:t>zorgprofessionals</a:t>
            </a:r>
            <a:endParaRPr lang="en-GB" sz="3000" dirty="0"/>
          </a:p>
        </p:txBody>
      </p:sp>
      <p:sp>
        <p:nvSpPr>
          <p:cNvPr id="13" name="Tijdelijke aanduiding voor inhoud 3">
            <a:extLst>
              <a:ext uri="{FF2B5EF4-FFF2-40B4-BE49-F238E27FC236}">
                <a16:creationId xmlns:a16="http://schemas.microsoft.com/office/drawing/2014/main" id="{FE274F56-EE20-4C38-A8D3-3D0E0E76B4EA}"/>
              </a:ext>
            </a:extLst>
          </p:cNvPr>
          <p:cNvSpPr txBox="1">
            <a:spLocks/>
          </p:cNvSpPr>
          <p:nvPr/>
        </p:nvSpPr>
        <p:spPr>
          <a:xfrm>
            <a:off x="6435427" y="2685356"/>
            <a:ext cx="4823701" cy="3221173"/>
          </a:xfrm>
          <a:prstGeom prst="rect">
            <a:avLst/>
          </a:prstGeom>
          <a:ln w="28575">
            <a:solidFill>
              <a:srgbClr val="00B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500" dirty="0" err="1">
                <a:solidFill>
                  <a:schemeClr val="accent6"/>
                </a:solidFill>
              </a:rPr>
              <a:t>Mogelijke</a:t>
            </a:r>
            <a:r>
              <a:rPr lang="en-GB" sz="3500" dirty="0">
                <a:solidFill>
                  <a:schemeClr val="accent6"/>
                </a:solidFill>
              </a:rPr>
              <a:t> </a:t>
            </a:r>
            <a:r>
              <a:rPr lang="en-GB" sz="3500" dirty="0" err="1">
                <a:solidFill>
                  <a:schemeClr val="accent6"/>
                </a:solidFill>
              </a:rPr>
              <a:t>oplossingen</a:t>
            </a:r>
            <a:r>
              <a:rPr lang="en-GB" sz="3500" dirty="0">
                <a:solidFill>
                  <a:schemeClr val="accent6"/>
                </a:solidFill>
              </a:rPr>
              <a:t>:</a:t>
            </a:r>
            <a:endParaRPr kumimoji="0" lang="en-GB" sz="35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000" dirty="0">
                <a:solidFill>
                  <a:prstClr val="black"/>
                </a:solidFill>
              </a:rPr>
              <a:t>De training </a:t>
            </a:r>
            <a:r>
              <a:rPr lang="en-GB" sz="3000" dirty="0" err="1">
                <a:solidFill>
                  <a:prstClr val="black"/>
                </a:solidFill>
              </a:rPr>
              <a:t>aanbieden</a:t>
            </a:r>
            <a:r>
              <a:rPr lang="en-GB" sz="3000" dirty="0">
                <a:solidFill>
                  <a:prstClr val="black"/>
                </a:solidFill>
              </a:rPr>
              <a:t> </a:t>
            </a:r>
            <a:r>
              <a:rPr lang="en-GB" sz="3000" dirty="0" err="1">
                <a:solidFill>
                  <a:prstClr val="black"/>
                </a:solidFill>
              </a:rPr>
              <a:t>als</a:t>
            </a:r>
            <a:r>
              <a:rPr lang="en-GB" sz="3000" dirty="0">
                <a:solidFill>
                  <a:prstClr val="black"/>
                </a:solidFill>
              </a:rPr>
              <a:t> </a:t>
            </a:r>
            <a:r>
              <a:rPr kumimoji="0" lang="en-GB" sz="3000" b="0" i="0" u="none" strike="noStrike" kern="1200" cap="none" spc="0" normalizeH="0" baseline="0" noProof="0" dirty="0">
                <a:ln>
                  <a:noFill/>
                </a:ln>
                <a:solidFill>
                  <a:prstClr val="black"/>
                </a:solidFill>
                <a:effectLst/>
                <a:uLnTx/>
                <a:uFillTx/>
                <a:ea typeface="+mn-ea"/>
                <a:cs typeface="+mn-cs"/>
              </a:rPr>
              <a:t>app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err="1">
                <a:ln>
                  <a:noFill/>
                </a:ln>
                <a:solidFill>
                  <a:prstClr val="black"/>
                </a:solidFill>
                <a:effectLst/>
                <a:uLnTx/>
                <a:uFillTx/>
                <a:ea typeface="+mn-ea"/>
                <a:cs typeface="+mn-cs"/>
              </a:rPr>
              <a:t>Hulp</a:t>
            </a:r>
            <a:r>
              <a:rPr kumimoji="0" lang="en-GB" sz="3000" b="0" i="0" u="none" strike="noStrike" kern="1200" cap="none" spc="0" normalizeH="0" baseline="0" noProof="0" dirty="0">
                <a:ln>
                  <a:noFill/>
                </a:ln>
                <a:solidFill>
                  <a:prstClr val="black"/>
                </a:solidFill>
                <a:effectLst/>
                <a:uLnTx/>
                <a:uFillTx/>
                <a:ea typeface="+mn-ea"/>
                <a:cs typeface="+mn-cs"/>
              </a:rPr>
              <a:t> </a:t>
            </a:r>
            <a:r>
              <a:rPr kumimoji="0" lang="en-GB" sz="3000" b="0" i="0" u="none" strike="noStrike" kern="1200" cap="none" spc="0" normalizeH="0" baseline="0" noProof="0" dirty="0" err="1">
                <a:ln>
                  <a:noFill/>
                </a:ln>
                <a:solidFill>
                  <a:prstClr val="black"/>
                </a:solidFill>
                <a:effectLst/>
                <a:uLnTx/>
                <a:uFillTx/>
                <a:ea typeface="+mn-ea"/>
                <a:cs typeface="+mn-cs"/>
              </a:rPr>
              <a:t>bieden</a:t>
            </a:r>
            <a:r>
              <a:rPr kumimoji="0" lang="en-GB" sz="3000" b="0" i="0" u="none" strike="noStrike" kern="1200" cap="none" spc="0" normalizeH="0" baseline="0" noProof="0" dirty="0">
                <a:ln>
                  <a:noFill/>
                </a:ln>
                <a:solidFill>
                  <a:prstClr val="black"/>
                </a:solidFill>
                <a:effectLst/>
                <a:uLnTx/>
                <a:uFillTx/>
                <a:ea typeface="+mn-ea"/>
                <a:cs typeface="+mn-cs"/>
              </a:rPr>
              <a:t> via </a:t>
            </a:r>
            <a:r>
              <a:rPr lang="en-GB" sz="3000" dirty="0" err="1">
                <a:solidFill>
                  <a:prstClr val="black"/>
                </a:solidFill>
              </a:rPr>
              <a:t>een</a:t>
            </a:r>
            <a:r>
              <a:rPr kumimoji="0" lang="en-GB" sz="3000" b="0" i="0" u="none" strike="noStrike" kern="1200" cap="none" spc="0" normalizeH="0" baseline="0" noProof="0" dirty="0">
                <a:ln>
                  <a:noFill/>
                </a:ln>
                <a:solidFill>
                  <a:prstClr val="black"/>
                </a:solidFill>
                <a:effectLst/>
                <a:uLnTx/>
                <a:uFillTx/>
                <a:ea typeface="+mn-ea"/>
                <a:cs typeface="+mn-cs"/>
              </a:rPr>
              <a:t> helpdesk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ea typeface="+mn-ea"/>
                <a:cs typeface="+mn-cs"/>
              </a:rPr>
              <a:t>Key users </a:t>
            </a:r>
            <a:r>
              <a:rPr kumimoji="0" lang="en-GB" sz="3000" b="0" i="0" u="none" strike="noStrike" kern="1200" cap="none" spc="0" normalizeH="0" baseline="0" noProof="0" dirty="0" err="1">
                <a:ln>
                  <a:noFill/>
                </a:ln>
                <a:solidFill>
                  <a:prstClr val="black"/>
                </a:solidFill>
                <a:effectLst/>
                <a:uLnTx/>
                <a:uFillTx/>
                <a:ea typeface="+mn-ea"/>
                <a:cs typeface="+mn-cs"/>
              </a:rPr>
              <a:t>bij</a:t>
            </a:r>
            <a:r>
              <a:rPr kumimoji="0" lang="en-GB" sz="3000" b="0" i="0" u="none" strike="noStrike" kern="1200" cap="none" spc="0" normalizeH="0" baseline="0" noProof="0" dirty="0">
                <a:ln>
                  <a:noFill/>
                </a:ln>
                <a:solidFill>
                  <a:prstClr val="black"/>
                </a:solidFill>
                <a:effectLst/>
                <a:uLnTx/>
                <a:uFillTx/>
                <a:ea typeface="+mn-ea"/>
                <a:cs typeface="+mn-cs"/>
              </a:rPr>
              <a:t> </a:t>
            </a:r>
            <a:r>
              <a:rPr kumimoji="0" lang="en-GB" sz="3000" b="0" i="0" u="none" strike="noStrike" kern="1200" cap="none" spc="0" normalizeH="0" baseline="0" noProof="0" dirty="0" err="1">
                <a:ln>
                  <a:noFill/>
                </a:ln>
                <a:solidFill>
                  <a:prstClr val="black"/>
                </a:solidFill>
                <a:effectLst/>
                <a:uLnTx/>
                <a:uFillTx/>
                <a:ea typeface="+mn-ea"/>
                <a:cs typeface="+mn-cs"/>
              </a:rPr>
              <a:t>verpleegkundigen</a:t>
            </a:r>
            <a:endParaRPr kumimoji="0" lang="en-GB" sz="3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7AE36EB8-07FD-4C7A-9EA5-16509769731B}"/>
              </a:ext>
            </a:extLst>
          </p:cNvPr>
          <p:cNvSpPr txBox="1"/>
          <p:nvPr/>
        </p:nvSpPr>
        <p:spPr>
          <a:xfrm>
            <a:off x="9972751" y="36182"/>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Tree>
    <p:extLst>
      <p:ext uri="{BB962C8B-B14F-4D97-AF65-F5344CB8AC3E}">
        <p14:creationId xmlns:p14="http://schemas.microsoft.com/office/powerpoint/2010/main" val="117915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19</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a:t>User </a:t>
            </a:r>
            <a:r>
              <a:rPr lang="en-GB" dirty="0" err="1"/>
              <a:t>Evaluaties</a:t>
            </a:r>
            <a:r>
              <a:rPr lang="en-GB" dirty="0"/>
              <a:t>		</a:t>
            </a:r>
            <a:r>
              <a:rPr lang="en-GB" sz="3600" dirty="0" err="1">
                <a:solidFill>
                  <a:srgbClr val="E6007E"/>
                </a:solidFill>
              </a:rPr>
              <a:t>Resultaten</a:t>
            </a:r>
            <a:r>
              <a:rPr lang="en-GB" dirty="0"/>
              <a:t> </a:t>
            </a:r>
          </a:p>
        </p:txBody>
      </p:sp>
      <p:sp>
        <p:nvSpPr>
          <p:cNvPr id="11" name="Tijdelijke aanduiding voor inhoud 3">
            <a:extLst>
              <a:ext uri="{FF2B5EF4-FFF2-40B4-BE49-F238E27FC236}">
                <a16:creationId xmlns:a16="http://schemas.microsoft.com/office/drawing/2014/main" id="{C73BB9FC-F91D-4010-83DD-563585827BA2}"/>
              </a:ext>
            </a:extLst>
          </p:cNvPr>
          <p:cNvSpPr>
            <a:spLocks noGrp="1"/>
          </p:cNvSpPr>
          <p:nvPr>
            <p:ph sz="half" idx="2"/>
          </p:nvPr>
        </p:nvSpPr>
        <p:spPr>
          <a:xfrm>
            <a:off x="1018951" y="1198690"/>
            <a:ext cx="10240177" cy="4828886"/>
          </a:xfrm>
        </p:spPr>
        <p:txBody>
          <a:bodyPr>
            <a:normAutofit/>
          </a:bodyPr>
          <a:lstStyle/>
          <a:p>
            <a:endParaRPr lang="en-GB" sz="3200" dirty="0"/>
          </a:p>
        </p:txBody>
      </p:sp>
      <p:sp>
        <p:nvSpPr>
          <p:cNvPr id="13" name="Tijdelijke aanduiding voor inhoud 3">
            <a:extLst>
              <a:ext uri="{FF2B5EF4-FFF2-40B4-BE49-F238E27FC236}">
                <a16:creationId xmlns:a16="http://schemas.microsoft.com/office/drawing/2014/main" id="{FE274F56-EE20-4C38-A8D3-3D0E0E76B4EA}"/>
              </a:ext>
            </a:extLst>
          </p:cNvPr>
          <p:cNvSpPr txBox="1">
            <a:spLocks/>
          </p:cNvSpPr>
          <p:nvPr/>
        </p:nvSpPr>
        <p:spPr>
          <a:xfrm>
            <a:off x="6435427" y="2685356"/>
            <a:ext cx="4823701" cy="3221173"/>
          </a:xfrm>
          <a:prstGeom prst="rect">
            <a:avLst/>
          </a:prstGeom>
          <a:ln w="28575">
            <a:solidFill>
              <a:srgbClr val="00B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500" dirty="0" err="1">
                <a:solidFill>
                  <a:schemeClr val="accent6"/>
                </a:solidFill>
              </a:rPr>
              <a:t>Mogelijke</a:t>
            </a:r>
            <a:r>
              <a:rPr lang="en-GB" sz="3500" dirty="0">
                <a:solidFill>
                  <a:schemeClr val="accent6"/>
                </a:solidFill>
              </a:rPr>
              <a:t> </a:t>
            </a:r>
            <a:r>
              <a:rPr lang="en-GB" sz="3500" dirty="0" err="1">
                <a:solidFill>
                  <a:schemeClr val="accent6"/>
                </a:solidFill>
              </a:rPr>
              <a:t>oplossingen</a:t>
            </a:r>
            <a:r>
              <a:rPr lang="en-GB" sz="3500" dirty="0">
                <a:solidFill>
                  <a:schemeClr val="accent6"/>
                </a:solidFill>
              </a:rPr>
              <a:t>:</a:t>
            </a:r>
            <a:endParaRPr kumimoji="0" lang="en-GB" sz="35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000" dirty="0">
                <a:solidFill>
                  <a:prstClr val="black"/>
                </a:solidFill>
              </a:rPr>
              <a:t>De training </a:t>
            </a:r>
            <a:r>
              <a:rPr lang="en-GB" sz="3000" dirty="0" err="1">
                <a:solidFill>
                  <a:prstClr val="black"/>
                </a:solidFill>
              </a:rPr>
              <a:t>aanbieden</a:t>
            </a:r>
            <a:r>
              <a:rPr lang="en-GB" sz="3000" dirty="0">
                <a:solidFill>
                  <a:prstClr val="black"/>
                </a:solidFill>
              </a:rPr>
              <a:t> </a:t>
            </a:r>
            <a:r>
              <a:rPr lang="en-GB" sz="3000" dirty="0" err="1">
                <a:solidFill>
                  <a:prstClr val="black"/>
                </a:solidFill>
              </a:rPr>
              <a:t>als</a:t>
            </a:r>
            <a:r>
              <a:rPr lang="en-GB" sz="3000" dirty="0">
                <a:solidFill>
                  <a:prstClr val="black"/>
                </a:solidFill>
              </a:rPr>
              <a:t> </a:t>
            </a:r>
            <a:r>
              <a:rPr kumimoji="0" lang="en-GB" sz="3000" b="0" i="0" u="none" strike="noStrike" kern="1200" cap="none" spc="0" normalizeH="0" baseline="0" noProof="0" dirty="0">
                <a:ln>
                  <a:noFill/>
                </a:ln>
                <a:solidFill>
                  <a:prstClr val="black"/>
                </a:solidFill>
                <a:effectLst/>
                <a:uLnTx/>
                <a:uFillTx/>
                <a:ea typeface="+mn-ea"/>
                <a:cs typeface="+mn-cs"/>
              </a:rPr>
              <a:t>app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err="1">
                <a:ln>
                  <a:noFill/>
                </a:ln>
                <a:solidFill>
                  <a:prstClr val="black"/>
                </a:solidFill>
                <a:effectLst/>
                <a:uLnTx/>
                <a:uFillTx/>
                <a:ea typeface="+mn-ea"/>
                <a:cs typeface="+mn-cs"/>
              </a:rPr>
              <a:t>Hulp</a:t>
            </a:r>
            <a:r>
              <a:rPr kumimoji="0" lang="en-GB" sz="3000" b="0" i="0" u="none" strike="noStrike" kern="1200" cap="none" spc="0" normalizeH="0" baseline="0" noProof="0" dirty="0">
                <a:ln>
                  <a:noFill/>
                </a:ln>
                <a:solidFill>
                  <a:prstClr val="black"/>
                </a:solidFill>
                <a:effectLst/>
                <a:uLnTx/>
                <a:uFillTx/>
                <a:ea typeface="+mn-ea"/>
                <a:cs typeface="+mn-cs"/>
              </a:rPr>
              <a:t> </a:t>
            </a:r>
            <a:r>
              <a:rPr kumimoji="0" lang="en-GB" sz="3000" b="0" i="0" u="none" strike="noStrike" kern="1200" cap="none" spc="0" normalizeH="0" baseline="0" noProof="0" dirty="0" err="1">
                <a:ln>
                  <a:noFill/>
                </a:ln>
                <a:solidFill>
                  <a:prstClr val="black"/>
                </a:solidFill>
                <a:effectLst/>
                <a:uLnTx/>
                <a:uFillTx/>
                <a:ea typeface="+mn-ea"/>
                <a:cs typeface="+mn-cs"/>
              </a:rPr>
              <a:t>bieden</a:t>
            </a:r>
            <a:r>
              <a:rPr kumimoji="0" lang="en-GB" sz="3000" b="0" i="0" u="none" strike="noStrike" kern="1200" cap="none" spc="0" normalizeH="0" baseline="0" noProof="0" dirty="0">
                <a:ln>
                  <a:noFill/>
                </a:ln>
                <a:solidFill>
                  <a:prstClr val="black"/>
                </a:solidFill>
                <a:effectLst/>
                <a:uLnTx/>
                <a:uFillTx/>
                <a:ea typeface="+mn-ea"/>
                <a:cs typeface="+mn-cs"/>
              </a:rPr>
              <a:t> via </a:t>
            </a:r>
            <a:r>
              <a:rPr lang="en-GB" sz="3000" dirty="0" err="1">
                <a:solidFill>
                  <a:prstClr val="black"/>
                </a:solidFill>
              </a:rPr>
              <a:t>een</a:t>
            </a:r>
            <a:r>
              <a:rPr kumimoji="0" lang="en-GB" sz="3000" b="0" i="0" u="none" strike="noStrike" kern="1200" cap="none" spc="0" normalizeH="0" baseline="0" noProof="0" dirty="0">
                <a:ln>
                  <a:noFill/>
                </a:ln>
                <a:solidFill>
                  <a:prstClr val="black"/>
                </a:solidFill>
                <a:effectLst/>
                <a:uLnTx/>
                <a:uFillTx/>
                <a:ea typeface="+mn-ea"/>
                <a:cs typeface="+mn-cs"/>
              </a:rPr>
              <a:t> helpdesk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ea typeface="+mn-ea"/>
                <a:cs typeface="+mn-cs"/>
              </a:rPr>
              <a:t>Key users </a:t>
            </a:r>
            <a:r>
              <a:rPr kumimoji="0" lang="en-GB" sz="3000" b="0" i="0" u="none" strike="noStrike" kern="1200" cap="none" spc="0" normalizeH="0" baseline="0" noProof="0" dirty="0" err="1">
                <a:ln>
                  <a:noFill/>
                </a:ln>
                <a:solidFill>
                  <a:prstClr val="black"/>
                </a:solidFill>
                <a:effectLst/>
                <a:uLnTx/>
                <a:uFillTx/>
                <a:ea typeface="+mn-ea"/>
                <a:cs typeface="+mn-cs"/>
              </a:rPr>
              <a:t>bij</a:t>
            </a:r>
            <a:r>
              <a:rPr kumimoji="0" lang="en-GB" sz="3000" b="0" i="0" u="none" strike="noStrike" kern="1200" cap="none" spc="0" normalizeH="0" baseline="0" noProof="0" dirty="0">
                <a:ln>
                  <a:noFill/>
                </a:ln>
                <a:solidFill>
                  <a:prstClr val="black"/>
                </a:solidFill>
                <a:effectLst/>
                <a:uLnTx/>
                <a:uFillTx/>
                <a:ea typeface="+mn-ea"/>
                <a:cs typeface="+mn-cs"/>
              </a:rPr>
              <a:t> </a:t>
            </a:r>
            <a:r>
              <a:rPr kumimoji="0" lang="en-GB" sz="3000" b="0" i="0" u="none" strike="noStrike" kern="1200" cap="none" spc="0" normalizeH="0" baseline="0" noProof="0" dirty="0" err="1">
                <a:ln>
                  <a:noFill/>
                </a:ln>
                <a:solidFill>
                  <a:prstClr val="black"/>
                </a:solidFill>
                <a:effectLst/>
                <a:uLnTx/>
                <a:uFillTx/>
                <a:ea typeface="+mn-ea"/>
                <a:cs typeface="+mn-cs"/>
              </a:rPr>
              <a:t>verpleegkundigen</a:t>
            </a:r>
            <a:endParaRPr kumimoji="0" lang="en-GB" sz="3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7AE36EB8-07FD-4C7A-9EA5-16509769731B}"/>
              </a:ext>
            </a:extLst>
          </p:cNvPr>
          <p:cNvSpPr txBox="1"/>
          <p:nvPr/>
        </p:nvSpPr>
        <p:spPr>
          <a:xfrm>
            <a:off x="9972751" y="36182"/>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
        <p:nvSpPr>
          <p:cNvPr id="2" name="Tijdelijke aanduiding voor inhoud 2">
            <a:extLst>
              <a:ext uri="{FF2B5EF4-FFF2-40B4-BE49-F238E27FC236}">
                <a16:creationId xmlns:a16="http://schemas.microsoft.com/office/drawing/2014/main" id="{A4027B13-C93B-2257-0887-7AB3F693AC1A}"/>
              </a:ext>
            </a:extLst>
          </p:cNvPr>
          <p:cNvSpPr txBox="1">
            <a:spLocks/>
          </p:cNvSpPr>
          <p:nvPr/>
        </p:nvSpPr>
        <p:spPr>
          <a:xfrm>
            <a:off x="1315338" y="2685357"/>
            <a:ext cx="4823701" cy="3221173"/>
          </a:xfrm>
          <a:prstGeom prst="rect">
            <a:avLst/>
          </a:prstGeom>
          <a:solidFill>
            <a:schemeClr val="bg1"/>
          </a:solidFill>
          <a:ln w="28575">
            <a:solidFill>
              <a:srgbClr val="FF0000"/>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500" dirty="0">
                <a:solidFill>
                  <a:srgbClr val="FF0000"/>
                </a:solidFill>
              </a:rPr>
              <a:t>Barrières</a:t>
            </a:r>
            <a:r>
              <a:rPr lang="en-GB" sz="3500" dirty="0">
                <a:solidFill>
                  <a:srgbClr val="FF0000"/>
                </a:solidFill>
              </a:rPr>
              <a:t>:</a:t>
            </a:r>
            <a:endParaRPr lang="en-GB" sz="1600" dirty="0"/>
          </a:p>
          <a:p>
            <a:r>
              <a:rPr lang="en-GB" sz="3000" dirty="0" err="1"/>
              <a:t>Digitale</a:t>
            </a:r>
            <a:r>
              <a:rPr lang="en-GB" sz="3000" dirty="0"/>
              <a:t> </a:t>
            </a:r>
            <a:r>
              <a:rPr lang="en-GB" sz="3000" dirty="0" err="1"/>
              <a:t>geletterdheid</a:t>
            </a:r>
            <a:r>
              <a:rPr lang="en-GB" sz="3000" dirty="0"/>
              <a:t> van </a:t>
            </a:r>
            <a:r>
              <a:rPr lang="nl-NL" sz="3000" dirty="0"/>
              <a:t>patiënten</a:t>
            </a:r>
          </a:p>
          <a:p>
            <a:r>
              <a:rPr lang="en-GB" sz="3000" dirty="0" err="1"/>
              <a:t>Integratie</a:t>
            </a:r>
            <a:r>
              <a:rPr lang="en-GB" sz="3000" dirty="0"/>
              <a:t> met </a:t>
            </a:r>
            <a:r>
              <a:rPr lang="en-GB" sz="3000" dirty="0" err="1"/>
              <a:t>reguliere</a:t>
            </a:r>
            <a:r>
              <a:rPr lang="en-GB" sz="3000" dirty="0"/>
              <a:t> </a:t>
            </a:r>
            <a:r>
              <a:rPr lang="en-GB" sz="3000" dirty="0" err="1"/>
              <a:t>behandeling</a:t>
            </a:r>
            <a:endParaRPr lang="en-GB" sz="3000" dirty="0"/>
          </a:p>
          <a:p>
            <a:r>
              <a:rPr lang="en-GB" sz="3000" dirty="0" err="1"/>
              <a:t>Rol</a:t>
            </a:r>
            <a:r>
              <a:rPr lang="en-GB" sz="3000" dirty="0"/>
              <a:t> </a:t>
            </a:r>
            <a:r>
              <a:rPr lang="en-GB" sz="3000" dirty="0" err="1"/>
              <a:t>zorgprofessionals</a:t>
            </a:r>
            <a:endParaRPr lang="en-GB" sz="3000" dirty="0"/>
          </a:p>
        </p:txBody>
      </p:sp>
      <p:sp>
        <p:nvSpPr>
          <p:cNvPr id="16" name="Tekstballon: ovaal 15">
            <a:extLst>
              <a:ext uri="{FF2B5EF4-FFF2-40B4-BE49-F238E27FC236}">
                <a16:creationId xmlns:a16="http://schemas.microsoft.com/office/drawing/2014/main" id="{C0ADE0A5-43BA-2789-8F03-E7F9BCC7A1B0}"/>
              </a:ext>
            </a:extLst>
          </p:cNvPr>
          <p:cNvSpPr/>
          <p:nvPr/>
        </p:nvSpPr>
        <p:spPr>
          <a:xfrm flipV="1">
            <a:off x="63533" y="970832"/>
            <a:ext cx="10762232" cy="2366728"/>
          </a:xfrm>
          <a:prstGeom prst="wedgeEllipseCallout">
            <a:avLst>
              <a:gd name="adj1" fmla="val 9503"/>
              <a:gd name="adj2" fmla="val -935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kstvak 13">
            <a:extLst>
              <a:ext uri="{FF2B5EF4-FFF2-40B4-BE49-F238E27FC236}">
                <a16:creationId xmlns:a16="http://schemas.microsoft.com/office/drawing/2014/main" id="{5A4DABFA-5DD6-64FA-A6A5-9C1D381D84E1}"/>
              </a:ext>
            </a:extLst>
          </p:cNvPr>
          <p:cNvSpPr txBox="1"/>
          <p:nvPr/>
        </p:nvSpPr>
        <p:spPr>
          <a:xfrm>
            <a:off x="69196" y="1181538"/>
            <a:ext cx="10862884" cy="1938992"/>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iemand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is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soort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helpdesk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zou</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zijn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voor</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mensen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die 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niet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doorheen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komen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ze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iemand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kunnen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bellen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Hoe je het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zou</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kunne</a:t>
            </a:r>
            <a:r>
              <a:rPr lang="en-GB" sz="2400" i="1" dirty="0">
                <a:solidFill>
                  <a:prstClr val="black"/>
                </a:solidFill>
                <a:latin typeface="Times New Roman" panose="02020603050405020304" pitchFamily="18" charset="0"/>
                <a:ea typeface="Times New Roman" panose="02020603050405020304" pitchFamily="18" charset="0"/>
              </a:rPr>
              <a:t>n </a:t>
            </a:r>
            <a:r>
              <a:rPr lang="en-GB" sz="2400" i="1" dirty="0" err="1">
                <a:solidFill>
                  <a:prstClr val="black"/>
                </a:solidFill>
                <a:latin typeface="Times New Roman" panose="02020603050405020304" pitchFamily="18" charset="0"/>
                <a:ea typeface="Times New Roman" panose="02020603050405020304" pitchFamily="18" charset="0"/>
              </a:rPr>
              <a:t>doen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zou</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mooi</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kunnen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zijn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je het ze </a:t>
            </a:r>
            <a:r>
              <a:rPr lang="en-GB" sz="2400" i="1" dirty="0" err="1">
                <a:solidFill>
                  <a:prstClr val="black"/>
                </a:solidFill>
                <a:latin typeface="Times New Roman" panose="02020603050405020304" pitchFamily="18" charset="0"/>
                <a:ea typeface="Times New Roman" panose="02020603050405020304" pitchFamily="18" charset="0"/>
              </a:rPr>
              <a:t>eerst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zelf</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laat</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proberen</a:t>
            </a:r>
            <a:r>
              <a:rPr lang="en-GB" sz="2400" i="1" dirty="0">
                <a:solidFill>
                  <a:prstClr val="black"/>
                </a:solidFill>
                <a:latin typeface="Times New Roman" panose="02020603050405020304" pitchFamily="18" charset="0"/>
                <a:ea typeface="Times New Roman" panose="02020603050405020304" pitchFamily="18" charset="0"/>
              </a:rPr>
              <a:t> met </a:t>
            </a:r>
            <a:r>
              <a:rPr lang="en-GB" sz="2400" i="1" dirty="0" err="1">
                <a:solidFill>
                  <a:prstClr val="black"/>
                </a:solidFill>
                <a:latin typeface="Times New Roman" panose="02020603050405020304" pitchFamily="18" charset="0"/>
                <a:ea typeface="Times New Roman" panose="02020603050405020304" pitchFamily="18" charset="0"/>
              </a:rPr>
              <a:t>goede</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instructies</a:t>
            </a:r>
            <a:r>
              <a:rPr lang="en-GB" sz="2400" i="1" dirty="0">
                <a:solidFill>
                  <a:prstClr val="black"/>
                </a:solidFill>
                <a:latin typeface="Times New Roman" panose="02020603050405020304" pitchFamily="18" charset="0"/>
                <a:ea typeface="Times New Roman" panose="02020603050405020304" pitchFamily="18" charset="0"/>
              </a:rPr>
              <a:t> maar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ze </a:t>
            </a:r>
            <a:r>
              <a:rPr lang="en-GB" sz="2400" i="1" dirty="0" err="1">
                <a:solidFill>
                  <a:prstClr val="black"/>
                </a:solidFill>
                <a:latin typeface="Times New Roman" panose="02020603050405020304" pitchFamily="18" charset="0"/>
                <a:ea typeface="Times New Roman" panose="02020603050405020304" pitchFamily="18" charset="0"/>
              </a:rPr>
              <a:t>iets</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hebben</a:t>
            </a:r>
            <a:r>
              <a:rPr lang="en-GB" sz="2400" i="1" dirty="0">
                <a:solidFill>
                  <a:prstClr val="black"/>
                </a:solidFill>
                <a:latin typeface="Times New Roman" panose="02020603050405020304" pitchFamily="18" charset="0"/>
                <a:ea typeface="Times New Roman" panose="02020603050405020304" pitchFamily="18" charset="0"/>
              </a:rPr>
              <a:t> om op </a:t>
            </a:r>
            <a:r>
              <a:rPr lang="en-GB" sz="2400" i="1" dirty="0" err="1">
                <a:solidFill>
                  <a:prstClr val="black"/>
                </a:solidFill>
                <a:latin typeface="Times New Roman" panose="02020603050405020304" pitchFamily="18" charset="0"/>
                <a:ea typeface="Times New Roman" panose="02020603050405020304" pitchFamily="18" charset="0"/>
              </a:rPr>
              <a:t>terug</a:t>
            </a:r>
            <a:r>
              <a:rPr lang="en-GB" sz="2400" i="1" dirty="0">
                <a:solidFill>
                  <a:prstClr val="black"/>
                </a:solidFill>
                <a:latin typeface="Times New Roman" panose="02020603050405020304" pitchFamily="18" charset="0"/>
                <a:ea typeface="Times New Roman" panose="02020603050405020304" pitchFamily="18" charset="0"/>
              </a:rPr>
              <a:t> te </a:t>
            </a:r>
            <a:r>
              <a:rPr lang="en-GB" sz="2400" i="1" dirty="0" err="1">
                <a:solidFill>
                  <a:prstClr val="black"/>
                </a:solidFill>
                <a:latin typeface="Times New Roman" panose="02020603050405020304" pitchFamily="18" charset="0"/>
                <a:ea typeface="Times New Roman" panose="02020603050405020304" pitchFamily="18" charset="0"/>
              </a:rPr>
              <a:t>vallen</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als</a:t>
            </a:r>
            <a:r>
              <a:rPr lang="en-GB" sz="2400" i="1" dirty="0">
                <a:solidFill>
                  <a:prstClr val="black"/>
                </a:solidFill>
                <a:latin typeface="Times New Roman" panose="02020603050405020304" pitchFamily="18" charset="0"/>
                <a:ea typeface="Times New Roman" panose="02020603050405020304" pitchFamily="18" charset="0"/>
              </a:rPr>
              <a:t> het </a:t>
            </a:r>
            <a:r>
              <a:rPr lang="en-GB" sz="2400" i="1" dirty="0" err="1">
                <a:solidFill>
                  <a:prstClr val="black"/>
                </a:solidFill>
                <a:latin typeface="Times New Roman" panose="02020603050405020304" pitchFamily="18" charset="0"/>
                <a:ea typeface="Times New Roman" panose="02020603050405020304" pitchFamily="18" charset="0"/>
              </a:rPr>
              <a:t>niet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werkt</a:t>
            </a:r>
            <a:r>
              <a:rPr lang="en-GB" sz="2400" i="1" dirty="0">
                <a:solidFill>
                  <a:prstClr val="black"/>
                </a:solidFill>
                <a:latin typeface="Times New Roman" panose="02020603050405020304" pitchFamily="18" charset="0"/>
                <a:ea typeface="Times New Roman" panose="02020603050405020304" pitchFamily="18" charset="0"/>
              </a:rPr>
              <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lang="en-GB" sz="2400" dirty="0" err="1">
                <a:solidFill>
                  <a:prstClr val="black"/>
                </a:solidFill>
                <a:latin typeface="Times New Roman" panose="02020603050405020304" pitchFamily="18" charset="0"/>
                <a:ea typeface="Times New Roman" panose="02020603050405020304" pitchFamily="18" charset="0"/>
              </a:rPr>
              <a:t>verpleegkundig</a:t>
            </a:r>
            <a:r>
              <a:rPr lang="en-GB" sz="2400" dirty="0">
                <a:solidFill>
                  <a:prstClr val="black"/>
                </a:solidFill>
                <a:latin typeface="Times New Roman" panose="02020603050405020304" pitchFamily="18" charset="0"/>
                <a:ea typeface="Times New Roman" panose="02020603050405020304" pitchFamily="18" charset="0"/>
              </a:rPr>
              <a:t>-specialist </a:t>
            </a:r>
            <a:r>
              <a:rPr lang="en-GB" sz="2400" dirty="0" err="1">
                <a:solidFill>
                  <a:prstClr val="black"/>
                </a:solidFill>
                <a:latin typeface="Times New Roman" panose="02020603050405020304" pitchFamily="18" charset="0"/>
                <a:ea typeface="Times New Roman" panose="02020603050405020304" pitchFamily="18" charset="0"/>
              </a:rPr>
              <a:t>Isala</a:t>
            </a:r>
            <a:r>
              <a:rPr lang="en-GB" sz="2400" dirty="0">
                <a:solidFill>
                  <a:prstClr val="black"/>
                </a:solidFill>
                <a:latin typeface="Times New Roman" panose="02020603050405020304" pitchFamily="18" charset="0"/>
                <a:ea typeface="Times New Roman" panose="02020603050405020304" pitchFamily="18" charset="0"/>
              </a:rPr>
              <a:t>)</a:t>
            </a:r>
            <a:endPar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24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20</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a:t>User </a:t>
            </a:r>
            <a:r>
              <a:rPr lang="en-GB" dirty="0" err="1"/>
              <a:t>Evaluaties</a:t>
            </a:r>
            <a:r>
              <a:rPr lang="en-GB" dirty="0"/>
              <a:t>		</a:t>
            </a:r>
            <a:r>
              <a:rPr lang="en-GB" sz="3600" dirty="0" err="1">
                <a:solidFill>
                  <a:srgbClr val="E6007E"/>
                </a:solidFill>
              </a:rPr>
              <a:t>Resultaten</a:t>
            </a:r>
            <a:r>
              <a:rPr lang="en-GB" dirty="0"/>
              <a:t> </a:t>
            </a:r>
          </a:p>
        </p:txBody>
      </p:sp>
      <p:sp>
        <p:nvSpPr>
          <p:cNvPr id="11" name="Tijdelijke aanduiding voor inhoud 3">
            <a:extLst>
              <a:ext uri="{FF2B5EF4-FFF2-40B4-BE49-F238E27FC236}">
                <a16:creationId xmlns:a16="http://schemas.microsoft.com/office/drawing/2014/main" id="{C73BB9FC-F91D-4010-83DD-563585827BA2}"/>
              </a:ext>
            </a:extLst>
          </p:cNvPr>
          <p:cNvSpPr>
            <a:spLocks noGrp="1"/>
          </p:cNvSpPr>
          <p:nvPr>
            <p:ph sz="half" idx="2"/>
          </p:nvPr>
        </p:nvSpPr>
        <p:spPr>
          <a:xfrm>
            <a:off x="1018951" y="1198690"/>
            <a:ext cx="10240177" cy="4828886"/>
          </a:xfrm>
        </p:spPr>
        <p:txBody>
          <a:bodyPr>
            <a:normAutofit/>
          </a:bodyPr>
          <a:lstStyle/>
          <a:p>
            <a:endParaRPr lang="en-GB" sz="3200" dirty="0"/>
          </a:p>
        </p:txBody>
      </p:sp>
      <p:sp>
        <p:nvSpPr>
          <p:cNvPr id="13" name="Tijdelijke aanduiding voor inhoud 3">
            <a:extLst>
              <a:ext uri="{FF2B5EF4-FFF2-40B4-BE49-F238E27FC236}">
                <a16:creationId xmlns:a16="http://schemas.microsoft.com/office/drawing/2014/main" id="{FE274F56-EE20-4C38-A8D3-3D0E0E76B4EA}"/>
              </a:ext>
            </a:extLst>
          </p:cNvPr>
          <p:cNvSpPr txBox="1">
            <a:spLocks/>
          </p:cNvSpPr>
          <p:nvPr/>
        </p:nvSpPr>
        <p:spPr>
          <a:xfrm>
            <a:off x="6435427" y="2685356"/>
            <a:ext cx="4823701" cy="3221173"/>
          </a:xfrm>
          <a:prstGeom prst="rect">
            <a:avLst/>
          </a:prstGeom>
          <a:ln w="28575">
            <a:solidFill>
              <a:srgbClr val="00B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500" dirty="0" err="1">
                <a:solidFill>
                  <a:schemeClr val="accent6"/>
                </a:solidFill>
              </a:rPr>
              <a:t>Mogelijke</a:t>
            </a:r>
            <a:r>
              <a:rPr lang="en-GB" sz="3500" dirty="0">
                <a:solidFill>
                  <a:schemeClr val="accent6"/>
                </a:solidFill>
              </a:rPr>
              <a:t> </a:t>
            </a:r>
            <a:r>
              <a:rPr lang="en-GB" sz="3500" dirty="0" err="1">
                <a:solidFill>
                  <a:schemeClr val="accent6"/>
                </a:solidFill>
              </a:rPr>
              <a:t>oplossingen</a:t>
            </a:r>
            <a:r>
              <a:rPr lang="en-GB" sz="3500" dirty="0">
                <a:solidFill>
                  <a:schemeClr val="accent6"/>
                </a:solidFill>
              </a:rPr>
              <a:t>:</a:t>
            </a:r>
            <a:endParaRPr kumimoji="0" lang="en-GB" sz="35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000" dirty="0">
                <a:solidFill>
                  <a:prstClr val="black"/>
                </a:solidFill>
              </a:rPr>
              <a:t>De training </a:t>
            </a:r>
            <a:r>
              <a:rPr lang="en-GB" sz="3000" dirty="0" err="1">
                <a:solidFill>
                  <a:prstClr val="black"/>
                </a:solidFill>
              </a:rPr>
              <a:t>aanbieden</a:t>
            </a:r>
            <a:r>
              <a:rPr lang="en-GB" sz="3000" dirty="0">
                <a:solidFill>
                  <a:prstClr val="black"/>
                </a:solidFill>
              </a:rPr>
              <a:t> </a:t>
            </a:r>
            <a:r>
              <a:rPr lang="en-GB" sz="3000" dirty="0" err="1">
                <a:solidFill>
                  <a:prstClr val="black"/>
                </a:solidFill>
              </a:rPr>
              <a:t>als</a:t>
            </a:r>
            <a:r>
              <a:rPr lang="en-GB" sz="3000" dirty="0">
                <a:solidFill>
                  <a:prstClr val="black"/>
                </a:solidFill>
              </a:rPr>
              <a:t> </a:t>
            </a:r>
            <a:r>
              <a:rPr kumimoji="0" lang="en-GB" sz="3000" b="0" i="0" u="none" strike="noStrike" kern="1200" cap="none" spc="0" normalizeH="0" baseline="0" noProof="0" dirty="0">
                <a:ln>
                  <a:noFill/>
                </a:ln>
                <a:solidFill>
                  <a:prstClr val="black"/>
                </a:solidFill>
                <a:effectLst/>
                <a:uLnTx/>
                <a:uFillTx/>
                <a:ea typeface="+mn-ea"/>
                <a:cs typeface="+mn-cs"/>
              </a:rPr>
              <a:t>app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err="1">
                <a:ln>
                  <a:noFill/>
                </a:ln>
                <a:solidFill>
                  <a:prstClr val="black"/>
                </a:solidFill>
                <a:effectLst/>
                <a:uLnTx/>
                <a:uFillTx/>
                <a:ea typeface="+mn-ea"/>
                <a:cs typeface="+mn-cs"/>
              </a:rPr>
              <a:t>Hulp</a:t>
            </a:r>
            <a:r>
              <a:rPr kumimoji="0" lang="en-GB" sz="3000" b="0" i="0" u="none" strike="noStrike" kern="1200" cap="none" spc="0" normalizeH="0" baseline="0" noProof="0" dirty="0">
                <a:ln>
                  <a:noFill/>
                </a:ln>
                <a:solidFill>
                  <a:prstClr val="black"/>
                </a:solidFill>
                <a:effectLst/>
                <a:uLnTx/>
                <a:uFillTx/>
                <a:ea typeface="+mn-ea"/>
                <a:cs typeface="+mn-cs"/>
              </a:rPr>
              <a:t> </a:t>
            </a:r>
            <a:r>
              <a:rPr kumimoji="0" lang="en-GB" sz="3000" b="0" i="0" u="none" strike="noStrike" kern="1200" cap="none" spc="0" normalizeH="0" baseline="0" noProof="0" dirty="0" err="1">
                <a:ln>
                  <a:noFill/>
                </a:ln>
                <a:solidFill>
                  <a:prstClr val="black"/>
                </a:solidFill>
                <a:effectLst/>
                <a:uLnTx/>
                <a:uFillTx/>
                <a:ea typeface="+mn-ea"/>
                <a:cs typeface="+mn-cs"/>
              </a:rPr>
              <a:t>bieden</a:t>
            </a:r>
            <a:r>
              <a:rPr kumimoji="0" lang="en-GB" sz="3000" b="0" i="0" u="none" strike="noStrike" kern="1200" cap="none" spc="0" normalizeH="0" baseline="0" noProof="0" dirty="0">
                <a:ln>
                  <a:noFill/>
                </a:ln>
                <a:solidFill>
                  <a:prstClr val="black"/>
                </a:solidFill>
                <a:effectLst/>
                <a:uLnTx/>
                <a:uFillTx/>
                <a:ea typeface="+mn-ea"/>
                <a:cs typeface="+mn-cs"/>
              </a:rPr>
              <a:t> via </a:t>
            </a:r>
            <a:r>
              <a:rPr lang="en-GB" sz="3000" dirty="0" err="1">
                <a:solidFill>
                  <a:prstClr val="black"/>
                </a:solidFill>
              </a:rPr>
              <a:t>een</a:t>
            </a:r>
            <a:r>
              <a:rPr kumimoji="0" lang="en-GB" sz="3000" b="0" i="0" u="none" strike="noStrike" kern="1200" cap="none" spc="0" normalizeH="0" baseline="0" noProof="0" dirty="0">
                <a:ln>
                  <a:noFill/>
                </a:ln>
                <a:solidFill>
                  <a:prstClr val="black"/>
                </a:solidFill>
                <a:effectLst/>
                <a:uLnTx/>
                <a:uFillTx/>
                <a:ea typeface="+mn-ea"/>
                <a:cs typeface="+mn-cs"/>
              </a:rPr>
              <a:t> helpdesk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ea typeface="+mn-ea"/>
                <a:cs typeface="+mn-cs"/>
              </a:rPr>
              <a:t>Key users </a:t>
            </a:r>
            <a:r>
              <a:rPr kumimoji="0" lang="en-GB" sz="3000" b="0" i="0" u="none" strike="noStrike" kern="1200" cap="none" spc="0" normalizeH="0" baseline="0" noProof="0" dirty="0" err="1">
                <a:ln>
                  <a:noFill/>
                </a:ln>
                <a:solidFill>
                  <a:prstClr val="black"/>
                </a:solidFill>
                <a:effectLst/>
                <a:uLnTx/>
                <a:uFillTx/>
                <a:ea typeface="+mn-ea"/>
                <a:cs typeface="+mn-cs"/>
              </a:rPr>
              <a:t>bij</a:t>
            </a:r>
            <a:r>
              <a:rPr kumimoji="0" lang="en-GB" sz="3000" b="0" i="0" u="none" strike="noStrike" kern="1200" cap="none" spc="0" normalizeH="0" baseline="0" noProof="0" dirty="0">
                <a:ln>
                  <a:noFill/>
                </a:ln>
                <a:solidFill>
                  <a:prstClr val="black"/>
                </a:solidFill>
                <a:effectLst/>
                <a:uLnTx/>
                <a:uFillTx/>
                <a:ea typeface="+mn-ea"/>
                <a:cs typeface="+mn-cs"/>
              </a:rPr>
              <a:t> </a:t>
            </a:r>
            <a:r>
              <a:rPr kumimoji="0" lang="en-GB" sz="3000" b="0" i="0" u="none" strike="noStrike" kern="1200" cap="none" spc="0" normalizeH="0" baseline="0" noProof="0" dirty="0" err="1">
                <a:ln>
                  <a:noFill/>
                </a:ln>
                <a:solidFill>
                  <a:prstClr val="black"/>
                </a:solidFill>
                <a:effectLst/>
                <a:uLnTx/>
                <a:uFillTx/>
                <a:ea typeface="+mn-ea"/>
                <a:cs typeface="+mn-cs"/>
              </a:rPr>
              <a:t>verpleegkundigen</a:t>
            </a:r>
            <a:endParaRPr kumimoji="0" lang="en-GB" sz="3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7AE36EB8-07FD-4C7A-9EA5-16509769731B}"/>
              </a:ext>
            </a:extLst>
          </p:cNvPr>
          <p:cNvSpPr txBox="1"/>
          <p:nvPr/>
        </p:nvSpPr>
        <p:spPr>
          <a:xfrm>
            <a:off x="9972751" y="36182"/>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
        <p:nvSpPr>
          <p:cNvPr id="2" name="Tekstballon: ovaal 1">
            <a:extLst>
              <a:ext uri="{FF2B5EF4-FFF2-40B4-BE49-F238E27FC236}">
                <a16:creationId xmlns:a16="http://schemas.microsoft.com/office/drawing/2014/main" id="{D85DF394-6B69-9326-B848-D61AEC6C7781}"/>
              </a:ext>
            </a:extLst>
          </p:cNvPr>
          <p:cNvSpPr/>
          <p:nvPr/>
        </p:nvSpPr>
        <p:spPr>
          <a:xfrm rot="5400000">
            <a:off x="1138491" y="2414220"/>
            <a:ext cx="3445685" cy="5279717"/>
          </a:xfrm>
          <a:prstGeom prst="wedgeEllipseCallout">
            <a:avLst>
              <a:gd name="adj1" fmla="val 7176"/>
              <a:gd name="adj2" fmla="val -708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C5FEC265-AD23-8FAE-0B58-DF5139FE6B73}"/>
              </a:ext>
            </a:extLst>
          </p:cNvPr>
          <p:cNvSpPr txBox="1"/>
          <p:nvPr/>
        </p:nvSpPr>
        <p:spPr>
          <a:xfrm>
            <a:off x="417746" y="3495170"/>
            <a:ext cx="496578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GB" sz="2400" i="1" dirty="0">
                <a:solidFill>
                  <a:prstClr val="black"/>
                </a:solidFill>
                <a:latin typeface="Times New Roman" panose="02020603050405020304" pitchFamily="18" charset="0"/>
                <a:ea typeface="Times New Roman" panose="02020603050405020304" pitchFamily="18" charset="0"/>
              </a:rPr>
              <a:t>B</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ij</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de dialyse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daar</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zou</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al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uit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mijn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hoofd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of  twee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verpleegkundigen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verantwoorde-lijk</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maken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ze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ervoor</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zorgen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lang="en-GB" sz="2400" i="1" dirty="0">
                <a:solidFill>
                  <a:prstClr val="black"/>
                </a:solidFill>
                <a:latin typeface="Times New Roman" panose="02020603050405020304" pitchFamily="18" charset="0"/>
                <a:ea typeface="Times New Roman" panose="02020603050405020304" pitchFamily="18" charset="0"/>
              </a:rPr>
              <a:t>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de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omstandigheden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bij</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de dialyse,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bijvoorbeeld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de laptop etc.,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wordt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geregeld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lang="en-GB" sz="2400" dirty="0">
                <a:solidFill>
                  <a:prstClr val="black"/>
                </a:solidFill>
                <a:latin typeface="Times New Roman" panose="02020603050405020304" pitchFamily="18" charset="0"/>
                <a:ea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lang="en-GB" sz="2400" dirty="0" err="1">
                <a:solidFill>
                  <a:prstClr val="black"/>
                </a:solidFill>
                <a:latin typeface="Times New Roman" panose="02020603050405020304" pitchFamily="18" charset="0"/>
                <a:ea typeface="Times New Roman" panose="02020603050405020304" pitchFamily="18" charset="0"/>
              </a:rPr>
              <a:t>verpleegkundig</a:t>
            </a:r>
            <a:r>
              <a:rPr lang="en-GB" sz="2400" dirty="0">
                <a:solidFill>
                  <a:prstClr val="black"/>
                </a:solidFill>
                <a:latin typeface="Times New Roman" panose="02020603050405020304" pitchFamily="18" charset="0"/>
                <a:ea typeface="Times New Roman" panose="02020603050405020304" pitchFamily="18" charset="0"/>
              </a:rPr>
              <a:t>-</a:t>
            </a:r>
            <a:br>
              <a:rPr lang="en-GB" sz="2400" dirty="0">
                <a:solidFill>
                  <a:prstClr val="black"/>
                </a:solidFill>
                <a:latin typeface="Times New Roman" panose="02020603050405020304" pitchFamily="18" charset="0"/>
                <a:ea typeface="Times New Roman" panose="02020603050405020304" pitchFamily="18" charset="0"/>
              </a:rPr>
            </a:br>
            <a:r>
              <a:rPr lang="en-GB" sz="2400" dirty="0">
                <a:solidFill>
                  <a:prstClr val="black"/>
                </a:solidFill>
                <a:latin typeface="Times New Roman" panose="02020603050405020304" pitchFamily="18" charset="0"/>
                <a:ea typeface="Times New Roman" panose="02020603050405020304" pitchFamily="18" charset="0"/>
              </a:rPr>
              <a:t> 	       specialist ZGT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ballon: ovaal 8">
            <a:extLst>
              <a:ext uri="{FF2B5EF4-FFF2-40B4-BE49-F238E27FC236}">
                <a16:creationId xmlns:a16="http://schemas.microsoft.com/office/drawing/2014/main" id="{6ED01CC4-5C8F-0394-D8CE-B7D677B294A5}"/>
              </a:ext>
            </a:extLst>
          </p:cNvPr>
          <p:cNvSpPr/>
          <p:nvPr/>
        </p:nvSpPr>
        <p:spPr>
          <a:xfrm flipV="1">
            <a:off x="63533" y="970832"/>
            <a:ext cx="10762232" cy="2366728"/>
          </a:xfrm>
          <a:prstGeom prst="wedgeEllipseCallout">
            <a:avLst>
              <a:gd name="adj1" fmla="val 9503"/>
              <a:gd name="adj2" fmla="val -935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A75D219A-CB79-9D82-EFF1-2F08BEA24EA8}"/>
              </a:ext>
            </a:extLst>
          </p:cNvPr>
          <p:cNvSpPr txBox="1"/>
          <p:nvPr/>
        </p:nvSpPr>
        <p:spPr>
          <a:xfrm>
            <a:off x="69196" y="1181538"/>
            <a:ext cx="10862884" cy="1938992"/>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iemand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is of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soort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helpdesk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zou</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zijn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voor</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mensen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die er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niet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doorheen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komen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ze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iemand</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kunnen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bellen</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b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Hoe je het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zou</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kunne</a:t>
            </a:r>
            <a:r>
              <a:rPr lang="en-GB" sz="2400" i="1" dirty="0">
                <a:solidFill>
                  <a:prstClr val="black"/>
                </a:solidFill>
                <a:latin typeface="Times New Roman" panose="02020603050405020304" pitchFamily="18" charset="0"/>
                <a:ea typeface="Times New Roman" panose="02020603050405020304" pitchFamily="18" charset="0"/>
              </a:rPr>
              <a:t>n </a:t>
            </a:r>
            <a:r>
              <a:rPr lang="en-GB" sz="2400" i="1" dirty="0" err="1">
                <a:solidFill>
                  <a:prstClr val="black"/>
                </a:solidFill>
                <a:latin typeface="Times New Roman" panose="02020603050405020304" pitchFamily="18" charset="0"/>
                <a:ea typeface="Times New Roman" panose="02020603050405020304" pitchFamily="18" charset="0"/>
              </a:rPr>
              <a:t>doen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zou</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mooi</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kunnen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zijn</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je het ze </a:t>
            </a:r>
            <a:r>
              <a:rPr lang="en-GB" sz="2400" i="1" dirty="0" err="1">
                <a:solidFill>
                  <a:prstClr val="black"/>
                </a:solidFill>
                <a:latin typeface="Times New Roman" panose="02020603050405020304" pitchFamily="18" charset="0"/>
                <a:ea typeface="Times New Roman" panose="02020603050405020304" pitchFamily="18" charset="0"/>
              </a:rPr>
              <a:t>eerst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zelf</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laat</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proberen</a:t>
            </a:r>
            <a:r>
              <a:rPr lang="en-GB" sz="2400" i="1" dirty="0">
                <a:solidFill>
                  <a:prstClr val="black"/>
                </a:solidFill>
                <a:latin typeface="Times New Roman" panose="02020603050405020304" pitchFamily="18" charset="0"/>
                <a:ea typeface="Times New Roman" panose="02020603050405020304" pitchFamily="18" charset="0"/>
              </a:rPr>
              <a:t> met </a:t>
            </a:r>
            <a:r>
              <a:rPr lang="en-GB" sz="2400" i="1" dirty="0" err="1">
                <a:solidFill>
                  <a:prstClr val="black"/>
                </a:solidFill>
                <a:latin typeface="Times New Roman" panose="02020603050405020304" pitchFamily="18" charset="0"/>
                <a:ea typeface="Times New Roman" panose="02020603050405020304" pitchFamily="18" charset="0"/>
              </a:rPr>
              <a:t>goede</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instructies</a:t>
            </a:r>
            <a:r>
              <a:rPr lang="en-GB" sz="2400" i="1" dirty="0">
                <a:solidFill>
                  <a:prstClr val="black"/>
                </a:solidFill>
                <a:latin typeface="Times New Roman" panose="02020603050405020304" pitchFamily="18" charset="0"/>
                <a:ea typeface="Times New Roman" panose="02020603050405020304" pitchFamily="18" charset="0"/>
              </a:rPr>
              <a:t> maar </a:t>
            </a:r>
            <a:r>
              <a:rPr lang="en-GB" sz="2400" i="1" dirty="0" err="1">
                <a:solidFill>
                  <a:prstClr val="black"/>
                </a:solidFill>
                <a:latin typeface="Times New Roman" panose="02020603050405020304" pitchFamily="18" charset="0"/>
                <a:ea typeface="Times New Roman" panose="02020603050405020304" pitchFamily="18" charset="0"/>
              </a:rPr>
              <a:t>dat</a:t>
            </a:r>
            <a:r>
              <a:rPr lang="en-GB" sz="2400" i="1" dirty="0">
                <a:solidFill>
                  <a:prstClr val="black"/>
                </a:solidFill>
                <a:latin typeface="Times New Roman" panose="02020603050405020304" pitchFamily="18" charset="0"/>
                <a:ea typeface="Times New Roman" panose="02020603050405020304" pitchFamily="18" charset="0"/>
              </a:rPr>
              <a:t> ze </a:t>
            </a:r>
            <a:r>
              <a:rPr lang="en-GB" sz="2400" i="1" dirty="0" err="1">
                <a:solidFill>
                  <a:prstClr val="black"/>
                </a:solidFill>
                <a:latin typeface="Times New Roman" panose="02020603050405020304" pitchFamily="18" charset="0"/>
                <a:ea typeface="Times New Roman" panose="02020603050405020304" pitchFamily="18" charset="0"/>
              </a:rPr>
              <a:t>iets</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hebben</a:t>
            </a:r>
            <a:r>
              <a:rPr lang="en-GB" sz="2400" i="1" dirty="0">
                <a:solidFill>
                  <a:prstClr val="black"/>
                </a:solidFill>
                <a:latin typeface="Times New Roman" panose="02020603050405020304" pitchFamily="18" charset="0"/>
                <a:ea typeface="Times New Roman" panose="02020603050405020304" pitchFamily="18" charset="0"/>
              </a:rPr>
              <a:t> om op </a:t>
            </a:r>
            <a:r>
              <a:rPr lang="en-GB" sz="2400" i="1" dirty="0" err="1">
                <a:solidFill>
                  <a:prstClr val="black"/>
                </a:solidFill>
                <a:latin typeface="Times New Roman" panose="02020603050405020304" pitchFamily="18" charset="0"/>
                <a:ea typeface="Times New Roman" panose="02020603050405020304" pitchFamily="18" charset="0"/>
              </a:rPr>
              <a:t>terug</a:t>
            </a:r>
            <a:r>
              <a:rPr lang="en-GB" sz="2400" i="1" dirty="0">
                <a:solidFill>
                  <a:prstClr val="black"/>
                </a:solidFill>
                <a:latin typeface="Times New Roman" panose="02020603050405020304" pitchFamily="18" charset="0"/>
                <a:ea typeface="Times New Roman" panose="02020603050405020304" pitchFamily="18" charset="0"/>
              </a:rPr>
              <a:t> te </a:t>
            </a:r>
            <a:r>
              <a:rPr lang="en-GB" sz="2400" i="1" dirty="0" err="1">
                <a:solidFill>
                  <a:prstClr val="black"/>
                </a:solidFill>
                <a:latin typeface="Times New Roman" panose="02020603050405020304" pitchFamily="18" charset="0"/>
                <a:ea typeface="Times New Roman" panose="02020603050405020304" pitchFamily="18" charset="0"/>
              </a:rPr>
              <a:t>vallen</a:t>
            </a:r>
            <a:r>
              <a:rPr lang="en-GB" sz="2400" i="1" dirty="0">
                <a:solidFill>
                  <a:prstClr val="black"/>
                </a:solidFill>
                <a:latin typeface="Times New Roman" panose="02020603050405020304" pitchFamily="18" charset="0"/>
                <a:ea typeface="Times New Roman" panose="02020603050405020304" pitchFamily="18" charset="0"/>
              </a:rPr>
              <a:t> </a:t>
            </a:r>
            <a:br>
              <a:rPr lang="en-GB" sz="2400" i="1" dirty="0">
                <a:solidFill>
                  <a:prstClr val="black"/>
                </a:solidFill>
                <a:latin typeface="Times New Roman" panose="02020603050405020304" pitchFamily="18" charset="0"/>
                <a:ea typeface="Times New Roman" panose="02020603050405020304" pitchFamily="18" charset="0"/>
              </a:rPr>
            </a:b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als</a:t>
            </a:r>
            <a:r>
              <a:rPr lang="en-GB" sz="2400" i="1" dirty="0">
                <a:solidFill>
                  <a:prstClr val="black"/>
                </a:solidFill>
                <a:latin typeface="Times New Roman" panose="02020603050405020304" pitchFamily="18" charset="0"/>
                <a:ea typeface="Times New Roman" panose="02020603050405020304" pitchFamily="18" charset="0"/>
              </a:rPr>
              <a:t> het </a:t>
            </a:r>
            <a:r>
              <a:rPr lang="en-GB" sz="2400" i="1" dirty="0" err="1">
                <a:solidFill>
                  <a:prstClr val="black"/>
                </a:solidFill>
                <a:latin typeface="Times New Roman" panose="02020603050405020304" pitchFamily="18" charset="0"/>
                <a:ea typeface="Times New Roman" panose="02020603050405020304" pitchFamily="18" charset="0"/>
              </a:rPr>
              <a:t>niet</a:t>
            </a:r>
            <a:r>
              <a:rPr lang="en-GB" sz="2400" i="1" dirty="0">
                <a:solidFill>
                  <a:prstClr val="black"/>
                </a:solidFill>
                <a:latin typeface="Times New Roman" panose="02020603050405020304" pitchFamily="18" charset="0"/>
                <a:ea typeface="Times New Roman" panose="02020603050405020304" pitchFamily="18" charset="0"/>
              </a:rPr>
              <a:t> </a:t>
            </a:r>
            <a:r>
              <a:rPr lang="en-GB" sz="2400" i="1" dirty="0" err="1">
                <a:solidFill>
                  <a:prstClr val="black"/>
                </a:solidFill>
                <a:latin typeface="Times New Roman" panose="02020603050405020304" pitchFamily="18" charset="0"/>
                <a:ea typeface="Times New Roman" panose="02020603050405020304" pitchFamily="18" charset="0"/>
              </a:rPr>
              <a:t>werkt</a:t>
            </a:r>
            <a:r>
              <a:rPr lang="en-GB" sz="2400" i="1" dirty="0">
                <a:solidFill>
                  <a:prstClr val="black"/>
                </a:solidFill>
                <a:latin typeface="Times New Roman" panose="02020603050405020304" pitchFamily="18" charset="0"/>
                <a:ea typeface="Times New Roman" panose="02020603050405020304" pitchFamily="18" charset="0"/>
              </a:rPr>
              <a:t>.”</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lang="en-GB" sz="2400" dirty="0" err="1">
                <a:solidFill>
                  <a:prstClr val="black"/>
                </a:solidFill>
                <a:latin typeface="Times New Roman" panose="02020603050405020304" pitchFamily="18" charset="0"/>
                <a:ea typeface="Times New Roman" panose="02020603050405020304" pitchFamily="18" charset="0"/>
              </a:rPr>
              <a:t>verpleegkundig</a:t>
            </a:r>
            <a:r>
              <a:rPr lang="en-GB" sz="2400" dirty="0">
                <a:solidFill>
                  <a:prstClr val="black"/>
                </a:solidFill>
                <a:latin typeface="Times New Roman" panose="02020603050405020304" pitchFamily="18" charset="0"/>
                <a:ea typeface="Times New Roman" panose="02020603050405020304" pitchFamily="18" charset="0"/>
              </a:rPr>
              <a:t>-specialist </a:t>
            </a:r>
            <a:r>
              <a:rPr lang="en-GB" sz="2400" dirty="0" err="1">
                <a:solidFill>
                  <a:prstClr val="black"/>
                </a:solidFill>
                <a:latin typeface="Times New Roman" panose="02020603050405020304" pitchFamily="18" charset="0"/>
                <a:ea typeface="Times New Roman" panose="02020603050405020304" pitchFamily="18" charset="0"/>
              </a:rPr>
              <a:t>Isala</a:t>
            </a:r>
            <a:r>
              <a:rPr lang="en-GB" sz="2400" dirty="0">
                <a:solidFill>
                  <a:prstClr val="black"/>
                </a:solidFill>
                <a:latin typeface="Times New Roman" panose="02020603050405020304" pitchFamily="18" charset="0"/>
                <a:ea typeface="Times New Roman" panose="02020603050405020304" pitchFamily="18" charset="0"/>
              </a:rPr>
              <a:t>)</a:t>
            </a:r>
            <a:endPar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5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21</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a:t>User </a:t>
            </a:r>
            <a:r>
              <a:rPr lang="en-GB" dirty="0" err="1"/>
              <a:t>Evaluaties</a:t>
            </a:r>
            <a:r>
              <a:rPr lang="en-GB" dirty="0"/>
              <a:t>		</a:t>
            </a:r>
            <a:r>
              <a:rPr lang="en-GB" sz="3600" dirty="0" err="1">
                <a:solidFill>
                  <a:srgbClr val="E6007E"/>
                </a:solidFill>
              </a:rPr>
              <a:t>Resultaten</a:t>
            </a:r>
            <a:r>
              <a:rPr lang="en-GB" dirty="0"/>
              <a:t> </a:t>
            </a:r>
          </a:p>
        </p:txBody>
      </p:sp>
      <p:sp>
        <p:nvSpPr>
          <p:cNvPr id="11" name="Tijdelijke aanduiding voor inhoud 3">
            <a:extLst>
              <a:ext uri="{FF2B5EF4-FFF2-40B4-BE49-F238E27FC236}">
                <a16:creationId xmlns:a16="http://schemas.microsoft.com/office/drawing/2014/main" id="{C73BB9FC-F91D-4010-83DD-563585827BA2}"/>
              </a:ext>
            </a:extLst>
          </p:cNvPr>
          <p:cNvSpPr>
            <a:spLocks noGrp="1"/>
          </p:cNvSpPr>
          <p:nvPr>
            <p:ph sz="half" idx="2"/>
          </p:nvPr>
        </p:nvSpPr>
        <p:spPr>
          <a:xfrm>
            <a:off x="1018951" y="1325880"/>
            <a:ext cx="10240177" cy="4701696"/>
          </a:xfrm>
        </p:spPr>
        <p:txBody>
          <a:bodyPr>
            <a:normAutofit/>
          </a:bodyPr>
          <a:lstStyle/>
          <a:p>
            <a:r>
              <a:rPr lang="en-GB" sz="2800" dirty="0" err="1"/>
              <a:t>Positief</a:t>
            </a:r>
            <a:r>
              <a:rPr lang="en-GB" sz="2800" dirty="0"/>
              <a:t> over de training </a:t>
            </a:r>
            <a:r>
              <a:rPr lang="en-GB" sz="2800" dirty="0" err="1"/>
              <a:t>en</a:t>
            </a:r>
            <a:r>
              <a:rPr lang="en-GB" sz="2800" dirty="0"/>
              <a:t> </a:t>
            </a:r>
            <a:r>
              <a:rPr lang="nl-NL" sz="2800" dirty="0"/>
              <a:t>potentiële</a:t>
            </a:r>
            <a:r>
              <a:rPr lang="en-GB" sz="2800" dirty="0"/>
              <a:t> </a:t>
            </a:r>
            <a:r>
              <a:rPr lang="en-GB" sz="2800" dirty="0" err="1"/>
              <a:t>implementatie</a:t>
            </a:r>
            <a:r>
              <a:rPr lang="en-GB" sz="2800" dirty="0"/>
              <a:t>, maar </a:t>
            </a:r>
            <a:r>
              <a:rPr lang="en-GB" sz="2800" dirty="0" err="1"/>
              <a:t>twijfels</a:t>
            </a:r>
            <a:r>
              <a:rPr lang="en-GB" sz="2800" dirty="0"/>
              <a:t> over </a:t>
            </a:r>
            <a:r>
              <a:rPr lang="en-GB" sz="2800" dirty="0" err="1"/>
              <a:t>effectiviteit</a:t>
            </a:r>
            <a:r>
              <a:rPr lang="en-GB" sz="2800" dirty="0"/>
              <a:t> </a:t>
            </a:r>
            <a:r>
              <a:rPr lang="en-GB" sz="2800" dirty="0" err="1"/>
              <a:t>en</a:t>
            </a:r>
            <a:r>
              <a:rPr lang="en-GB" sz="2800" dirty="0"/>
              <a:t> </a:t>
            </a:r>
            <a:r>
              <a:rPr lang="nl-NL" sz="2800" dirty="0"/>
              <a:t>geïrriteerd</a:t>
            </a:r>
            <a:r>
              <a:rPr lang="en-GB" sz="2800" dirty="0"/>
              <a:t> door </a:t>
            </a:r>
            <a:r>
              <a:rPr lang="en-GB" sz="2800" dirty="0" err="1"/>
              <a:t>eentonigheid</a:t>
            </a:r>
            <a:r>
              <a:rPr lang="en-GB" sz="2800" dirty="0"/>
              <a:t> </a:t>
            </a:r>
          </a:p>
          <a:p>
            <a:endParaRPr lang="en-GB" sz="3200" dirty="0"/>
          </a:p>
        </p:txBody>
      </p:sp>
      <p:sp>
        <p:nvSpPr>
          <p:cNvPr id="12" name="Tijdelijke aanduiding voor inhoud 2">
            <a:extLst>
              <a:ext uri="{FF2B5EF4-FFF2-40B4-BE49-F238E27FC236}">
                <a16:creationId xmlns:a16="http://schemas.microsoft.com/office/drawing/2014/main" id="{7775CE85-CEC8-4DE8-B023-B69805F07449}"/>
              </a:ext>
            </a:extLst>
          </p:cNvPr>
          <p:cNvSpPr txBox="1">
            <a:spLocks/>
          </p:cNvSpPr>
          <p:nvPr/>
        </p:nvSpPr>
        <p:spPr>
          <a:xfrm>
            <a:off x="1315338" y="2685357"/>
            <a:ext cx="4823701" cy="3221173"/>
          </a:xfrm>
          <a:prstGeom prst="rect">
            <a:avLst/>
          </a:prstGeom>
          <a:solidFill>
            <a:schemeClr val="bg1"/>
          </a:solidFill>
          <a:ln w="28575">
            <a:solidFill>
              <a:srgbClr val="FF0000"/>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200" dirty="0">
                <a:solidFill>
                  <a:srgbClr val="FF0000"/>
                </a:solidFill>
              </a:rPr>
              <a:t>Barrières</a:t>
            </a:r>
            <a:r>
              <a:rPr lang="en-GB" sz="3200" dirty="0">
                <a:solidFill>
                  <a:srgbClr val="FF0000"/>
                </a:solidFill>
              </a:rPr>
              <a:t>:</a:t>
            </a:r>
            <a:endParaRPr lang="en-GB" sz="1400" dirty="0"/>
          </a:p>
          <a:p>
            <a:r>
              <a:rPr lang="en-GB" sz="2800" dirty="0" err="1"/>
              <a:t>Digitale</a:t>
            </a:r>
            <a:r>
              <a:rPr lang="en-GB" sz="2800" dirty="0"/>
              <a:t> </a:t>
            </a:r>
            <a:r>
              <a:rPr lang="en-GB" sz="2800" dirty="0" err="1"/>
              <a:t>geletterdheid</a:t>
            </a:r>
            <a:r>
              <a:rPr lang="en-GB" sz="2800" dirty="0"/>
              <a:t> van </a:t>
            </a:r>
            <a:r>
              <a:rPr lang="nl-NL" sz="2800" dirty="0"/>
              <a:t>patiënten</a:t>
            </a:r>
          </a:p>
          <a:p>
            <a:r>
              <a:rPr lang="en-GB" sz="2800" dirty="0" err="1"/>
              <a:t>Integratie</a:t>
            </a:r>
            <a:r>
              <a:rPr lang="en-GB" sz="2800" dirty="0"/>
              <a:t> met </a:t>
            </a:r>
            <a:r>
              <a:rPr lang="en-GB" sz="2800" dirty="0" err="1"/>
              <a:t>reguliere</a:t>
            </a:r>
            <a:r>
              <a:rPr lang="en-GB" sz="2800" dirty="0"/>
              <a:t> </a:t>
            </a:r>
            <a:r>
              <a:rPr lang="en-GB" sz="2800" dirty="0" err="1"/>
              <a:t>behandeling</a:t>
            </a:r>
            <a:endParaRPr lang="en-GB" sz="2800" dirty="0"/>
          </a:p>
          <a:p>
            <a:r>
              <a:rPr lang="en-GB" sz="2800" dirty="0" err="1"/>
              <a:t>Rol</a:t>
            </a:r>
            <a:r>
              <a:rPr lang="en-GB" sz="2800" dirty="0"/>
              <a:t> </a:t>
            </a:r>
            <a:r>
              <a:rPr lang="en-GB" sz="2800" dirty="0" err="1"/>
              <a:t>zorgprofessionals</a:t>
            </a:r>
            <a:endParaRPr lang="en-GB" sz="2800" dirty="0"/>
          </a:p>
        </p:txBody>
      </p:sp>
      <p:sp>
        <p:nvSpPr>
          <p:cNvPr id="13" name="Tijdelijke aanduiding voor inhoud 3">
            <a:extLst>
              <a:ext uri="{FF2B5EF4-FFF2-40B4-BE49-F238E27FC236}">
                <a16:creationId xmlns:a16="http://schemas.microsoft.com/office/drawing/2014/main" id="{FE274F56-EE20-4C38-A8D3-3D0E0E76B4EA}"/>
              </a:ext>
            </a:extLst>
          </p:cNvPr>
          <p:cNvSpPr txBox="1">
            <a:spLocks/>
          </p:cNvSpPr>
          <p:nvPr/>
        </p:nvSpPr>
        <p:spPr>
          <a:xfrm>
            <a:off x="6435427" y="2685356"/>
            <a:ext cx="4823701" cy="3221173"/>
          </a:xfrm>
          <a:prstGeom prst="rect">
            <a:avLst/>
          </a:prstGeom>
          <a:ln w="28575">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err="1">
                <a:solidFill>
                  <a:schemeClr val="accent6"/>
                </a:solidFill>
              </a:rPr>
              <a:t>Mogelijke</a:t>
            </a:r>
            <a:r>
              <a:rPr lang="en-GB" sz="3200" dirty="0">
                <a:solidFill>
                  <a:schemeClr val="accent6"/>
                </a:solidFill>
              </a:rPr>
              <a:t> </a:t>
            </a:r>
            <a:r>
              <a:rPr lang="en-GB" sz="3200" dirty="0" err="1">
                <a:solidFill>
                  <a:schemeClr val="accent6"/>
                </a:solidFill>
              </a:rPr>
              <a:t>oplossingen</a:t>
            </a:r>
            <a:r>
              <a:rPr lang="en-GB" sz="3200" dirty="0">
                <a:solidFill>
                  <a:schemeClr val="accent6"/>
                </a:solidFill>
              </a:rPr>
              <a:t>:</a:t>
            </a:r>
            <a:endParaRPr kumimoji="0" lang="en-GB" sz="32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rPr>
              <a:t>De training </a:t>
            </a:r>
            <a:r>
              <a:rPr lang="en-GB" dirty="0" err="1">
                <a:solidFill>
                  <a:prstClr val="black"/>
                </a:solidFill>
              </a:rPr>
              <a:t>aanbieden</a:t>
            </a:r>
            <a:r>
              <a:rPr lang="en-GB" dirty="0">
                <a:solidFill>
                  <a:prstClr val="black"/>
                </a:solidFill>
              </a:rPr>
              <a:t> </a:t>
            </a:r>
            <a:r>
              <a:rPr lang="en-GB" dirty="0" err="1">
                <a:solidFill>
                  <a:prstClr val="black"/>
                </a:solidFill>
              </a:rPr>
              <a:t>als</a:t>
            </a:r>
            <a:r>
              <a:rPr lang="en-GB" dirty="0">
                <a:solidFill>
                  <a:prstClr val="black"/>
                </a:solidFill>
              </a:rPr>
              <a:t> </a:t>
            </a:r>
            <a:r>
              <a:rPr kumimoji="0" lang="en-GB" b="0" i="0" u="none" strike="noStrike" kern="1200" cap="none" spc="0" normalizeH="0" baseline="0" noProof="0" dirty="0">
                <a:ln>
                  <a:noFill/>
                </a:ln>
                <a:solidFill>
                  <a:prstClr val="black"/>
                </a:solidFill>
                <a:effectLst/>
                <a:uLnTx/>
                <a:uFillTx/>
                <a:ea typeface="+mn-ea"/>
                <a:cs typeface="+mn-cs"/>
              </a:rPr>
              <a:t>app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ea typeface="+mn-ea"/>
                <a:cs typeface="+mn-cs"/>
              </a:rPr>
              <a:t>Hulp</a:t>
            </a:r>
            <a:r>
              <a:rPr kumimoji="0" lang="en-GB" b="0" i="0" u="none" strike="noStrike" kern="1200" cap="none" spc="0" normalizeH="0" baseline="0" noProof="0" dirty="0">
                <a:ln>
                  <a:noFill/>
                </a:ln>
                <a:solidFill>
                  <a:prstClr val="black"/>
                </a:solidFill>
                <a:effectLst/>
                <a:uLnTx/>
                <a:uFillTx/>
                <a:ea typeface="+mn-ea"/>
                <a:cs typeface="+mn-cs"/>
              </a:rPr>
              <a:t> </a:t>
            </a:r>
            <a:r>
              <a:rPr kumimoji="0" lang="en-GB" b="0" i="0" u="none" strike="noStrike" kern="1200" cap="none" spc="0" normalizeH="0" baseline="0" noProof="0" dirty="0" err="1">
                <a:ln>
                  <a:noFill/>
                </a:ln>
                <a:solidFill>
                  <a:prstClr val="black"/>
                </a:solidFill>
                <a:effectLst/>
                <a:uLnTx/>
                <a:uFillTx/>
                <a:ea typeface="+mn-ea"/>
                <a:cs typeface="+mn-cs"/>
              </a:rPr>
              <a:t>bieden</a:t>
            </a:r>
            <a:r>
              <a:rPr kumimoji="0" lang="en-GB" b="0" i="0" u="none" strike="noStrike" kern="1200" cap="none" spc="0" normalizeH="0" baseline="0" noProof="0" dirty="0">
                <a:ln>
                  <a:noFill/>
                </a:ln>
                <a:solidFill>
                  <a:prstClr val="black"/>
                </a:solidFill>
                <a:effectLst/>
                <a:uLnTx/>
                <a:uFillTx/>
                <a:ea typeface="+mn-ea"/>
                <a:cs typeface="+mn-cs"/>
              </a:rPr>
              <a:t> via </a:t>
            </a:r>
            <a:r>
              <a:rPr lang="en-GB" dirty="0" err="1">
                <a:solidFill>
                  <a:prstClr val="black"/>
                </a:solidFill>
              </a:rPr>
              <a:t>een</a:t>
            </a:r>
            <a:r>
              <a:rPr kumimoji="0" lang="en-GB" b="0" i="0" u="none" strike="noStrike" kern="1200" cap="none" spc="0" normalizeH="0" baseline="0" noProof="0" dirty="0">
                <a:ln>
                  <a:noFill/>
                </a:ln>
                <a:solidFill>
                  <a:prstClr val="black"/>
                </a:solidFill>
                <a:effectLst/>
                <a:uLnTx/>
                <a:uFillTx/>
                <a:ea typeface="+mn-ea"/>
                <a:cs typeface="+mn-cs"/>
              </a:rPr>
              <a:t> helpdesk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Key users </a:t>
            </a:r>
            <a:r>
              <a:rPr kumimoji="0" lang="en-GB" b="0" i="0" u="none" strike="noStrike" kern="1200" cap="none" spc="0" normalizeH="0" baseline="0" noProof="0" dirty="0" err="1">
                <a:ln>
                  <a:noFill/>
                </a:ln>
                <a:solidFill>
                  <a:prstClr val="black"/>
                </a:solidFill>
                <a:effectLst/>
                <a:uLnTx/>
                <a:uFillTx/>
                <a:ea typeface="+mn-ea"/>
                <a:cs typeface="+mn-cs"/>
              </a:rPr>
              <a:t>bij</a:t>
            </a:r>
            <a:r>
              <a:rPr kumimoji="0" lang="en-GB" b="0" i="0" u="none" strike="noStrike" kern="1200" cap="none" spc="0" normalizeH="0" baseline="0" noProof="0" dirty="0">
                <a:ln>
                  <a:noFill/>
                </a:ln>
                <a:solidFill>
                  <a:prstClr val="black"/>
                </a:solidFill>
                <a:effectLst/>
                <a:uLnTx/>
                <a:uFillTx/>
                <a:ea typeface="+mn-ea"/>
                <a:cs typeface="+mn-cs"/>
              </a:rPr>
              <a:t> </a:t>
            </a:r>
            <a:r>
              <a:rPr kumimoji="0" lang="en-GB" b="0" i="0" u="none" strike="noStrike" kern="1200" cap="none" spc="0" normalizeH="0" baseline="0" noProof="0" dirty="0" err="1">
                <a:ln>
                  <a:noFill/>
                </a:ln>
                <a:solidFill>
                  <a:prstClr val="black"/>
                </a:solidFill>
                <a:effectLst/>
                <a:uLnTx/>
                <a:uFillTx/>
                <a:ea typeface="+mn-ea"/>
                <a:cs typeface="+mn-cs"/>
              </a:rPr>
              <a:t>verpleegkundigen</a:t>
            </a:r>
            <a:endParaRPr kumimoji="0" lang="en-GB"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7AE36EB8-07FD-4C7A-9EA5-16509769731B}"/>
              </a:ext>
            </a:extLst>
          </p:cNvPr>
          <p:cNvSpPr txBox="1"/>
          <p:nvPr/>
        </p:nvSpPr>
        <p:spPr>
          <a:xfrm>
            <a:off x="9972751" y="36182"/>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Tree>
    <p:extLst>
      <p:ext uri="{BB962C8B-B14F-4D97-AF65-F5344CB8AC3E}">
        <p14:creationId xmlns:p14="http://schemas.microsoft.com/office/powerpoint/2010/main" val="417552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9993546" cy="4495956"/>
          </a:xfrm>
        </p:spPr>
        <p:txBody>
          <a:bodyPr/>
          <a:lstStyle/>
          <a:p>
            <a:endParaRPr lang="en-US" dirty="0"/>
          </a:p>
          <a:p>
            <a:endParaRPr lang="en-US" dirty="0"/>
          </a:p>
        </p:txBody>
      </p:sp>
      <p:sp>
        <p:nvSpPr>
          <p:cNvPr id="5" name="Slide Number Placeholder 4"/>
          <p:cNvSpPr>
            <a:spLocks noGrp="1"/>
          </p:cNvSpPr>
          <p:nvPr>
            <p:ph type="sldNum" sz="quarter" idx="10"/>
          </p:nvPr>
        </p:nvSpPr>
        <p:spPr/>
        <p:txBody>
          <a:bodyPr/>
          <a:lstStyle/>
          <a:p>
            <a:r>
              <a:rPr lang="en-US" dirty="0"/>
              <a:t>22</a:t>
            </a:r>
          </a:p>
        </p:txBody>
      </p:sp>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sp>
        <p:nvSpPr>
          <p:cNvPr id="10" name="Tijdelijke aanduiding voor inhoud 2">
            <a:extLst>
              <a:ext uri="{FF2B5EF4-FFF2-40B4-BE49-F238E27FC236}">
                <a16:creationId xmlns:a16="http://schemas.microsoft.com/office/drawing/2014/main" id="{4902A5CE-473B-6918-5DF2-20143458BB97}"/>
              </a:ext>
            </a:extLst>
          </p:cNvPr>
          <p:cNvSpPr txBox="1">
            <a:spLocks/>
          </p:cNvSpPr>
          <p:nvPr/>
        </p:nvSpPr>
        <p:spPr>
          <a:xfrm>
            <a:off x="2108496" y="3073429"/>
            <a:ext cx="4397086" cy="3021822"/>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800" dirty="0" err="1"/>
              <a:t>Geschikt</a:t>
            </a:r>
            <a:r>
              <a:rPr lang="en-AU" sz="2800" dirty="0"/>
              <a:t>? </a:t>
            </a:r>
          </a:p>
          <a:p>
            <a:pPr marL="0" indent="0">
              <a:buFont typeface="Arial" panose="020B0604020202020204" pitchFamily="34" charset="0"/>
              <a:buNone/>
            </a:pPr>
            <a:r>
              <a:rPr lang="en-AU" sz="2800" u="sng" dirty="0" err="1"/>
              <a:t>Studie</a:t>
            </a:r>
            <a:r>
              <a:rPr lang="en-AU" sz="2800" u="sng" dirty="0"/>
              <a:t> 1 &amp; 3: </a:t>
            </a:r>
          </a:p>
          <a:p>
            <a:pPr marL="0" indent="0">
              <a:buFont typeface="Arial" panose="020B0604020202020204" pitchFamily="34" charset="0"/>
              <a:buNone/>
            </a:pPr>
            <a:r>
              <a:rPr lang="en-AU" sz="2800" dirty="0" err="1"/>
              <a:t>Evaluatie</a:t>
            </a:r>
            <a:r>
              <a:rPr lang="en-AU" sz="2800" dirty="0"/>
              <a:t> met </a:t>
            </a:r>
            <a:r>
              <a:rPr lang="nl-NL" sz="2800" dirty="0"/>
              <a:t>patiënten</a:t>
            </a:r>
            <a:r>
              <a:rPr lang="en-AU" sz="2800" dirty="0"/>
              <a:t> </a:t>
            </a:r>
            <a:r>
              <a:rPr lang="en-AU" sz="2800" dirty="0" err="1"/>
              <a:t>en</a:t>
            </a:r>
            <a:r>
              <a:rPr lang="en-AU" sz="2800" dirty="0"/>
              <a:t> </a:t>
            </a:r>
            <a:r>
              <a:rPr lang="en-AU" sz="2800" dirty="0" err="1"/>
              <a:t>zorgprofessionals</a:t>
            </a:r>
            <a:r>
              <a:rPr lang="en-AU" sz="2800" dirty="0"/>
              <a:t> </a:t>
            </a:r>
            <a:br>
              <a:rPr lang="en-AU" sz="2800" dirty="0"/>
            </a:br>
            <a:r>
              <a:rPr lang="en-AU" sz="2800" dirty="0" err="1"/>
              <a:t>voor</a:t>
            </a:r>
            <a:r>
              <a:rPr lang="en-AU" sz="2800" dirty="0"/>
              <a:t> </a:t>
            </a:r>
            <a:r>
              <a:rPr lang="en-AU" sz="2800" dirty="0" err="1"/>
              <a:t>en</a:t>
            </a:r>
            <a:r>
              <a:rPr lang="en-AU" sz="2800" dirty="0"/>
              <a:t> </a:t>
            </a:r>
            <a:r>
              <a:rPr lang="en-AU" sz="2800" dirty="0" err="1"/>
              <a:t>na</a:t>
            </a:r>
            <a:r>
              <a:rPr lang="en-AU" sz="2800" dirty="0"/>
              <a:t> </a:t>
            </a:r>
            <a:r>
              <a:rPr lang="en-AU" sz="2800" dirty="0" err="1"/>
              <a:t>studie</a:t>
            </a:r>
            <a:r>
              <a:rPr lang="en-AU" sz="2800" dirty="0"/>
              <a:t> 2 </a:t>
            </a:r>
          </a:p>
        </p:txBody>
      </p:sp>
      <p:sp>
        <p:nvSpPr>
          <p:cNvPr id="11" name="Tijdelijke aanduiding voor inhoud 4">
            <a:extLst>
              <a:ext uri="{FF2B5EF4-FFF2-40B4-BE49-F238E27FC236}">
                <a16:creationId xmlns:a16="http://schemas.microsoft.com/office/drawing/2014/main" id="{526434EE-899F-5D4F-DBBD-DD0E188843A9}"/>
              </a:ext>
            </a:extLst>
          </p:cNvPr>
          <p:cNvSpPr>
            <a:spLocks noGrp="1"/>
          </p:cNvSpPr>
          <p:nvPr>
            <p:ph sz="half" idx="2"/>
          </p:nvPr>
        </p:nvSpPr>
        <p:spPr>
          <a:xfrm>
            <a:off x="6699546" y="3073429"/>
            <a:ext cx="5167011" cy="3003550"/>
          </a:xfrm>
          <a:noFill/>
        </p:spPr>
        <p:txBody>
          <a:bodyPr>
            <a:normAutofit/>
          </a:bodyPr>
          <a:lstStyle/>
          <a:p>
            <a:pPr marL="0" indent="0">
              <a:buNone/>
            </a:pPr>
            <a:r>
              <a:rPr lang="en-GB" sz="2800" dirty="0" err="1"/>
              <a:t>Effectief</a:t>
            </a:r>
            <a:r>
              <a:rPr lang="en-GB" sz="2800" dirty="0"/>
              <a:t>? </a:t>
            </a:r>
          </a:p>
          <a:p>
            <a:pPr marL="0" indent="0">
              <a:buNone/>
            </a:pPr>
            <a:r>
              <a:rPr lang="en-GB" sz="2800" u="sng" dirty="0" err="1"/>
              <a:t>Studie</a:t>
            </a:r>
            <a:r>
              <a:rPr lang="en-GB" sz="2800" u="sng" dirty="0"/>
              <a:t> 2: </a:t>
            </a:r>
          </a:p>
          <a:p>
            <a:pPr marL="0" indent="0">
              <a:buNone/>
            </a:pPr>
            <a:r>
              <a:rPr lang="en-GB" sz="2800" dirty="0" err="1"/>
              <a:t>Effectiviteit</a:t>
            </a:r>
            <a:r>
              <a:rPr lang="en-GB" sz="2800" dirty="0"/>
              <a:t> van de CBM training op </a:t>
            </a:r>
            <a:r>
              <a:rPr lang="en-GB" sz="2800" dirty="0" err="1"/>
              <a:t>vermoeidheidsbias</a:t>
            </a:r>
            <a:r>
              <a:rPr lang="en-GB" sz="2800" dirty="0"/>
              <a:t>, </a:t>
            </a:r>
            <a:r>
              <a:rPr lang="en-GB" sz="2800" dirty="0" err="1"/>
              <a:t>vermoeidheidsklachten</a:t>
            </a:r>
            <a:r>
              <a:rPr lang="en-GB" sz="2800" dirty="0"/>
              <a:t> </a:t>
            </a:r>
            <a:r>
              <a:rPr lang="en-GB" sz="2800" dirty="0" err="1"/>
              <a:t>en</a:t>
            </a:r>
            <a:r>
              <a:rPr lang="en-GB" sz="2800" dirty="0"/>
              <a:t> </a:t>
            </a:r>
            <a:r>
              <a:rPr lang="en-GB" sz="2800" dirty="0" err="1"/>
              <a:t>gedrag</a:t>
            </a:r>
            <a:endParaRPr lang="en-GB" sz="2800" dirty="0"/>
          </a:p>
        </p:txBody>
      </p:sp>
      <p:sp>
        <p:nvSpPr>
          <p:cNvPr id="22" name="Tekstvak 21">
            <a:extLst>
              <a:ext uri="{FF2B5EF4-FFF2-40B4-BE49-F238E27FC236}">
                <a16:creationId xmlns:a16="http://schemas.microsoft.com/office/drawing/2014/main" id="{5F4D9B09-21D0-C452-DCD8-7672FBE95F4A}"/>
              </a:ext>
            </a:extLst>
          </p:cNvPr>
          <p:cNvSpPr txBox="1"/>
          <p:nvPr/>
        </p:nvSpPr>
        <p:spPr>
          <a:xfrm>
            <a:off x="1681988" y="1329841"/>
            <a:ext cx="9391650" cy="120032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Dus</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ook</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geschikt</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effectief</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voor</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a:t>
            </a:r>
            <a:r>
              <a:rPr kumimoji="0" lang="nl-NL"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nierpatiënten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 met </a:t>
            </a:r>
            <a:r>
              <a:rPr kumimoji="0" lang="en-AU" sz="3600" b="0"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Wingdings" panose="05000000000000000000" pitchFamily="2" charset="2"/>
              </a:rPr>
              <a:t>vermoeidheidsklachten</a:t>
            </a:r>
            <a:r>
              <a:rPr kumimoji="0" lang="en-AU" sz="36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anose="05000000000000000000" pitchFamily="2" charset="2"/>
              </a:rPr>
              <a:t>?</a:t>
            </a:r>
          </a:p>
        </p:txBody>
      </p:sp>
      <p:sp>
        <p:nvSpPr>
          <p:cNvPr id="8" name="Rechthoek 7">
            <a:extLst>
              <a:ext uri="{FF2B5EF4-FFF2-40B4-BE49-F238E27FC236}">
                <a16:creationId xmlns:a16="http://schemas.microsoft.com/office/drawing/2014/main" id="{209C00FF-247F-C89D-92AF-C9CBC7C978A5}"/>
              </a:ext>
            </a:extLst>
          </p:cNvPr>
          <p:cNvSpPr/>
          <p:nvPr/>
        </p:nvSpPr>
        <p:spPr>
          <a:xfrm>
            <a:off x="6567988" y="2863100"/>
            <a:ext cx="5167010" cy="305819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a:extLst>
              <a:ext uri="{FF2B5EF4-FFF2-40B4-BE49-F238E27FC236}">
                <a16:creationId xmlns:a16="http://schemas.microsoft.com/office/drawing/2014/main" id="{B864F55D-F063-BD4F-78EA-AD09033630DF}"/>
              </a:ext>
            </a:extLst>
          </p:cNvPr>
          <p:cNvSpPr txBox="1">
            <a:spLocks/>
          </p:cNvSpPr>
          <p:nvPr/>
        </p:nvSpPr>
        <p:spPr>
          <a:xfrm>
            <a:off x="1665514" y="336140"/>
            <a:ext cx="9601200" cy="926026"/>
          </a:xfrm>
          <a:prstGeom prst="rect">
            <a:avLst/>
          </a:prstGeom>
          <a:solidFill>
            <a:schemeClr val="bg1"/>
          </a:solidFill>
        </p:spPr>
        <p:txBody>
          <a:bodyPr>
            <a:normAutofit/>
          </a:bodyPr>
          <a:lstStyle>
            <a:lvl1pPr algn="l" defTabSz="914256" rtl="0" eaLnBrk="1" latinLnBrk="0" hangingPunct="1">
              <a:lnSpc>
                <a:spcPct val="90000"/>
              </a:lnSpc>
              <a:spcBef>
                <a:spcPct val="0"/>
              </a:spcBef>
              <a:buNone/>
              <a:defRPr sz="4400" b="1" i="0" kern="1200" cap="all" baseline="0">
                <a:solidFill>
                  <a:schemeClr val="tx1"/>
                </a:solidFill>
                <a:latin typeface="Arial Narrow" panose="020B0606020202030204" pitchFamily="34" charset="0"/>
                <a:ea typeface="+mj-ea"/>
                <a:cs typeface="+mj-cs"/>
              </a:defRPr>
            </a:lvl1pPr>
          </a:lstStyle>
          <a:p>
            <a:pPr algn="ctr"/>
            <a:r>
              <a:rPr lang="en-AU" dirty="0" err="1"/>
              <a:t>Ons</a:t>
            </a:r>
            <a:r>
              <a:rPr lang="en-AU" dirty="0"/>
              <a:t> project: 3 studies</a:t>
            </a:r>
          </a:p>
        </p:txBody>
      </p:sp>
    </p:spTree>
    <p:extLst>
      <p:ext uri="{BB962C8B-B14F-4D97-AF65-F5344CB8AC3E}">
        <p14:creationId xmlns:p14="http://schemas.microsoft.com/office/powerpoint/2010/main" val="32835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9993546" cy="4495956"/>
          </a:xfrm>
        </p:spPr>
        <p:txBody>
          <a:bodyPr/>
          <a:lstStyle/>
          <a:p>
            <a:endParaRPr lang="en-US" dirty="0"/>
          </a:p>
          <a:p>
            <a:endParaRPr lang="en-US" dirty="0"/>
          </a:p>
        </p:txBody>
      </p:sp>
      <p:sp>
        <p:nvSpPr>
          <p:cNvPr id="5" name="Slide Number Placeholder 4"/>
          <p:cNvSpPr>
            <a:spLocks noGrp="1"/>
          </p:cNvSpPr>
          <p:nvPr>
            <p:ph type="sldNum" sz="quarter" idx="10"/>
          </p:nvPr>
        </p:nvSpPr>
        <p:spPr/>
        <p:txBody>
          <a:bodyPr/>
          <a:lstStyle/>
          <a:p>
            <a:r>
              <a:rPr lang="en-US" dirty="0"/>
              <a:t>23</a:t>
            </a:r>
          </a:p>
        </p:txBody>
      </p:sp>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sp>
        <p:nvSpPr>
          <p:cNvPr id="14" name="Titel 1">
            <a:extLst>
              <a:ext uri="{FF2B5EF4-FFF2-40B4-BE49-F238E27FC236}">
                <a16:creationId xmlns:a16="http://schemas.microsoft.com/office/drawing/2014/main" id="{B864F55D-F063-BD4F-78EA-AD09033630DF}"/>
              </a:ext>
            </a:extLst>
          </p:cNvPr>
          <p:cNvSpPr txBox="1">
            <a:spLocks/>
          </p:cNvSpPr>
          <p:nvPr/>
        </p:nvSpPr>
        <p:spPr>
          <a:xfrm>
            <a:off x="1665514" y="336140"/>
            <a:ext cx="9601200" cy="926026"/>
          </a:xfrm>
          <a:prstGeom prst="rect">
            <a:avLst/>
          </a:prstGeom>
          <a:solidFill>
            <a:schemeClr val="bg1"/>
          </a:solidFill>
        </p:spPr>
        <p:txBody>
          <a:bodyPr>
            <a:normAutofit/>
          </a:bodyPr>
          <a:lstStyle>
            <a:lvl1pPr algn="l" defTabSz="914256" rtl="0" eaLnBrk="1" latinLnBrk="0" hangingPunct="1">
              <a:lnSpc>
                <a:spcPct val="90000"/>
              </a:lnSpc>
              <a:spcBef>
                <a:spcPct val="0"/>
              </a:spcBef>
              <a:buNone/>
              <a:defRPr sz="4400" b="1" i="0" kern="1200" cap="all" baseline="0">
                <a:solidFill>
                  <a:schemeClr val="tx1"/>
                </a:solidFill>
                <a:latin typeface="Arial Narrow" panose="020B0606020202030204" pitchFamily="34" charset="0"/>
                <a:ea typeface="+mj-ea"/>
                <a:cs typeface="+mj-cs"/>
              </a:defRPr>
            </a:lvl1pPr>
          </a:lstStyle>
          <a:p>
            <a:pPr algn="ctr"/>
            <a:r>
              <a:rPr lang="en-AU" dirty="0" err="1"/>
              <a:t>Studie</a:t>
            </a:r>
            <a:r>
              <a:rPr lang="en-AU" dirty="0"/>
              <a:t> 2: Proof-of-concept </a:t>
            </a:r>
            <a:r>
              <a:rPr lang="en-AU" dirty="0" err="1"/>
              <a:t>studie</a:t>
            </a:r>
            <a:endParaRPr lang="en-AU" dirty="0"/>
          </a:p>
        </p:txBody>
      </p:sp>
      <p:sp>
        <p:nvSpPr>
          <p:cNvPr id="12" name="Tijdelijke aanduiding voor inhoud 2">
            <a:extLst>
              <a:ext uri="{FF2B5EF4-FFF2-40B4-BE49-F238E27FC236}">
                <a16:creationId xmlns:a16="http://schemas.microsoft.com/office/drawing/2014/main" id="{FAE0E33D-A5BE-6F94-A175-02A781FB90E6}"/>
              </a:ext>
            </a:extLst>
          </p:cNvPr>
          <p:cNvSpPr txBox="1">
            <a:spLocks/>
          </p:cNvSpPr>
          <p:nvPr/>
        </p:nvSpPr>
        <p:spPr>
          <a:xfrm>
            <a:off x="1531814" y="1238170"/>
            <a:ext cx="9973945" cy="5151120"/>
          </a:xfrm>
          <a:prstGeom prst="rect">
            <a:avLst/>
          </a:prstGeom>
          <a:noFill/>
        </p:spPr>
        <p:txBody>
          <a:bodyPr>
            <a:normAutofit fontScale="47500" lnSpcReduction="20000"/>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900" dirty="0"/>
              <a:t>6 – 7 weeks </a:t>
            </a:r>
            <a:r>
              <a:rPr lang="en-AU" sz="5900" dirty="0" err="1"/>
              <a:t>interventie</a:t>
            </a:r>
            <a:r>
              <a:rPr lang="en-AU" sz="5900" dirty="0"/>
              <a:t> </a:t>
            </a:r>
            <a:r>
              <a:rPr lang="en-AU" sz="5900" dirty="0" err="1"/>
              <a:t>studie</a:t>
            </a:r>
            <a:r>
              <a:rPr lang="en-AU" sz="5900" dirty="0"/>
              <a:t> met </a:t>
            </a:r>
            <a:br>
              <a:rPr lang="en-AU" sz="3600" dirty="0"/>
            </a:br>
            <a:endParaRPr lang="en-AU" sz="3600" dirty="0"/>
          </a:p>
          <a:p>
            <a:pPr marL="514350" indent="-514350">
              <a:lnSpc>
                <a:spcPct val="120000"/>
              </a:lnSpc>
              <a:buFont typeface="Arial" panose="020B0604020202020204" pitchFamily="34" charset="0"/>
              <a:buAutoNum type="arabicPeriod"/>
            </a:pPr>
            <a:r>
              <a:rPr lang="en-GB" sz="4400" u="sng" dirty="0">
                <a:sym typeface="Wingdings" panose="05000000000000000000" pitchFamily="2" charset="2"/>
              </a:rPr>
              <a:t>Baseline</a:t>
            </a:r>
            <a:r>
              <a:rPr lang="en-GB" sz="4400" dirty="0">
                <a:sym typeface="Wingdings" panose="05000000000000000000" pitchFamily="2" charset="2"/>
              </a:rPr>
              <a:t>:		1 / 2 </a:t>
            </a:r>
            <a:r>
              <a:rPr lang="en-GB" sz="4400" dirty="0" err="1">
                <a:sym typeface="Wingdings" panose="05000000000000000000" pitchFamily="2" charset="2"/>
              </a:rPr>
              <a:t>weken</a:t>
            </a:r>
            <a:r>
              <a:rPr lang="en-GB" sz="4400" dirty="0">
                <a:sym typeface="Wingdings" panose="05000000000000000000" pitchFamily="2" charset="2"/>
              </a:rPr>
              <a:t>, 3 x per week </a:t>
            </a:r>
            <a:br>
              <a:rPr lang="en-GB" sz="4400" dirty="0">
                <a:sym typeface="Wingdings" panose="05000000000000000000" pitchFamily="2" charset="2"/>
              </a:rPr>
            </a:br>
            <a:r>
              <a:rPr lang="en-GB" sz="4400" dirty="0">
                <a:sym typeface="Wingdings" panose="05000000000000000000" pitchFamily="2" charset="2"/>
              </a:rPr>
              <a:t> 			cognitive bias meting + </a:t>
            </a:r>
            <a:r>
              <a:rPr lang="en-GB" sz="4400" dirty="0" err="1">
                <a:sym typeface="Wingdings" panose="05000000000000000000" pitchFamily="2" charset="2"/>
              </a:rPr>
              <a:t>vragenlijsten</a:t>
            </a:r>
            <a:endParaRPr lang="en-GB" sz="4400" dirty="0">
              <a:sym typeface="Wingdings" panose="05000000000000000000" pitchFamily="2" charset="2"/>
            </a:endParaRPr>
          </a:p>
          <a:p>
            <a:pPr marL="514350" indent="-514350">
              <a:buFont typeface="Arial" panose="020B0604020202020204" pitchFamily="34" charset="0"/>
              <a:buAutoNum type="arabicPeriod"/>
            </a:pPr>
            <a:endParaRPr lang="en-GB" sz="4400" dirty="0">
              <a:sym typeface="Wingdings" panose="05000000000000000000" pitchFamily="2" charset="2"/>
            </a:endParaRPr>
          </a:p>
          <a:p>
            <a:pPr marL="514350" indent="-514350">
              <a:lnSpc>
                <a:spcPct val="120000"/>
              </a:lnSpc>
              <a:buFont typeface="Arial" panose="020B0604020202020204" pitchFamily="34" charset="0"/>
              <a:buAutoNum type="arabicPeriod"/>
            </a:pPr>
            <a:r>
              <a:rPr lang="en-GB" sz="4400" u="sng" dirty="0">
                <a:sym typeface="Wingdings" panose="05000000000000000000" pitchFamily="2" charset="2"/>
              </a:rPr>
              <a:t>Training</a:t>
            </a:r>
            <a:r>
              <a:rPr lang="en-GB" sz="4400" dirty="0">
                <a:sym typeface="Wingdings" panose="05000000000000000000" pitchFamily="2" charset="2"/>
              </a:rPr>
              <a:t>: 		2 </a:t>
            </a:r>
            <a:r>
              <a:rPr lang="en-GB" sz="4400" dirty="0" err="1">
                <a:sym typeface="Wingdings" panose="05000000000000000000" pitchFamily="2" charset="2"/>
              </a:rPr>
              <a:t>weken</a:t>
            </a:r>
            <a:r>
              <a:rPr lang="en-GB" sz="4400" dirty="0">
                <a:sym typeface="Wingdings" panose="05000000000000000000" pitchFamily="2" charset="2"/>
              </a:rPr>
              <a:t>, 6 </a:t>
            </a:r>
            <a:r>
              <a:rPr lang="en-GB" sz="4400" dirty="0" err="1">
                <a:sym typeface="Wingdings" panose="05000000000000000000" pitchFamily="2" charset="2"/>
              </a:rPr>
              <a:t>dagen</a:t>
            </a:r>
            <a:r>
              <a:rPr lang="en-GB" sz="4400" dirty="0">
                <a:sym typeface="Wingdings" panose="05000000000000000000" pitchFamily="2" charset="2"/>
              </a:rPr>
              <a:t> per week, 1 meting per week 	</a:t>
            </a:r>
          </a:p>
          <a:p>
            <a:pPr marL="0" indent="0">
              <a:lnSpc>
                <a:spcPct val="120000"/>
              </a:lnSpc>
              <a:spcBef>
                <a:spcPts val="0"/>
              </a:spcBef>
              <a:buFont typeface="Arial" panose="020B0604020202020204" pitchFamily="34" charset="0"/>
              <a:buNone/>
            </a:pPr>
            <a:r>
              <a:rPr lang="en-GB" sz="4400" dirty="0">
                <a:sym typeface="Wingdings" panose="05000000000000000000" pitchFamily="2" charset="2"/>
              </a:rPr>
              <a:t>				1 week of ABM of SIBM</a:t>
            </a:r>
            <a:br>
              <a:rPr lang="en-GB" sz="4400" dirty="0">
                <a:sym typeface="Wingdings" panose="05000000000000000000" pitchFamily="2" charset="2"/>
              </a:rPr>
            </a:br>
            <a:r>
              <a:rPr lang="en-GB" sz="4400" dirty="0">
                <a:sym typeface="Wingdings" panose="05000000000000000000" pitchFamily="2" charset="2"/>
              </a:rPr>
              <a:t> 			 	1 week </a:t>
            </a:r>
            <a:r>
              <a:rPr lang="en-GB" sz="4400" dirty="0" err="1">
                <a:sym typeface="Wingdings" panose="05000000000000000000" pitchFamily="2" charset="2"/>
              </a:rPr>
              <a:t>beide</a:t>
            </a:r>
            <a:r>
              <a:rPr lang="en-GB" sz="4400" dirty="0">
                <a:sym typeface="Wingdings" panose="05000000000000000000" pitchFamily="2" charset="2"/>
              </a:rPr>
              <a:t> </a:t>
            </a:r>
          </a:p>
          <a:p>
            <a:pPr marL="0" indent="0">
              <a:lnSpc>
                <a:spcPct val="120000"/>
              </a:lnSpc>
              <a:spcBef>
                <a:spcPts val="0"/>
              </a:spcBef>
              <a:buFont typeface="Arial" panose="020B0604020202020204" pitchFamily="34" charset="0"/>
              <a:buNone/>
            </a:pPr>
            <a:endParaRPr lang="en-GB" sz="4400" dirty="0">
              <a:sym typeface="Wingdings" panose="05000000000000000000" pitchFamily="2" charset="2"/>
            </a:endParaRPr>
          </a:p>
          <a:p>
            <a:pPr marL="514800" indent="-514800">
              <a:lnSpc>
                <a:spcPct val="120000"/>
              </a:lnSpc>
              <a:buFont typeface="+mj-lt"/>
              <a:buAutoNum type="arabicPeriod" startAt="3"/>
            </a:pPr>
            <a:r>
              <a:rPr lang="en-GB" sz="4400" u="sng" dirty="0">
                <a:sym typeface="Wingdings" panose="05000000000000000000" pitchFamily="2" charset="2"/>
              </a:rPr>
              <a:t>Na-meting</a:t>
            </a:r>
            <a:r>
              <a:rPr lang="en-GB" sz="4400" dirty="0">
                <a:sym typeface="Wingdings" panose="05000000000000000000" pitchFamily="2" charset="2"/>
              </a:rPr>
              <a:t>:  	3 </a:t>
            </a:r>
            <a:r>
              <a:rPr lang="en-GB" sz="4400" dirty="0" err="1">
                <a:sym typeface="Wingdings" panose="05000000000000000000" pitchFamily="2" charset="2"/>
              </a:rPr>
              <a:t>weken</a:t>
            </a:r>
            <a:r>
              <a:rPr lang="en-GB" sz="4400" dirty="0">
                <a:sym typeface="Wingdings" panose="05000000000000000000" pitchFamily="2" charset="2"/>
              </a:rPr>
              <a:t>, 1 per week </a:t>
            </a:r>
            <a:br>
              <a:rPr lang="en-GB" sz="4400" dirty="0">
                <a:sym typeface="Wingdings" panose="05000000000000000000" pitchFamily="2" charset="2"/>
              </a:rPr>
            </a:br>
            <a:r>
              <a:rPr lang="en-GB" sz="4400" dirty="0">
                <a:sym typeface="Wingdings" panose="05000000000000000000" pitchFamily="2" charset="2"/>
              </a:rPr>
              <a:t> 			cognitive bias meting + </a:t>
            </a:r>
            <a:r>
              <a:rPr lang="en-GB" sz="4400" dirty="0" err="1">
                <a:sym typeface="Wingdings" panose="05000000000000000000" pitchFamily="2" charset="2"/>
              </a:rPr>
              <a:t>vragenlijsten</a:t>
            </a:r>
            <a:endParaRPr lang="en-GB" sz="4400" dirty="0">
              <a:sym typeface="Wingdings" panose="05000000000000000000" pitchFamily="2" charset="2"/>
            </a:endParaRPr>
          </a:p>
          <a:p>
            <a:pPr marL="514350" indent="-514350">
              <a:buFont typeface="Arial" panose="020B0604020202020204" pitchFamily="34" charset="0"/>
              <a:buAutoNum type="arabicPeriod" startAt="3"/>
            </a:pPr>
            <a:endParaRPr lang="en-GB" sz="4400" dirty="0">
              <a:sym typeface="Wingdings" panose="05000000000000000000" pitchFamily="2" charset="2"/>
            </a:endParaRPr>
          </a:p>
          <a:p>
            <a:pPr marL="514350" indent="-514350">
              <a:buFont typeface="Arial" panose="020B0604020202020204" pitchFamily="34" charset="0"/>
              <a:buAutoNum type="arabicPeriod" startAt="3"/>
            </a:pPr>
            <a:r>
              <a:rPr lang="en-GB" sz="4400" u="sng" dirty="0">
                <a:sym typeface="Wingdings" panose="05000000000000000000" pitchFamily="2" charset="2"/>
              </a:rPr>
              <a:t>Follow-up</a:t>
            </a:r>
            <a:r>
              <a:rPr lang="en-GB" sz="4400" dirty="0">
                <a:sym typeface="Wingdings" panose="05000000000000000000" pitchFamily="2" charset="2"/>
              </a:rPr>
              <a:t>:  	1 meting 2 </a:t>
            </a:r>
            <a:r>
              <a:rPr lang="en-GB" sz="4400" dirty="0" err="1">
                <a:sym typeface="Wingdings" panose="05000000000000000000" pitchFamily="2" charset="2"/>
              </a:rPr>
              <a:t>weken</a:t>
            </a:r>
            <a:r>
              <a:rPr lang="en-GB" sz="4400" dirty="0">
                <a:sym typeface="Wingdings" panose="05000000000000000000" pitchFamily="2" charset="2"/>
              </a:rPr>
              <a:t> later </a:t>
            </a:r>
          </a:p>
          <a:p>
            <a:pPr marL="0" indent="0">
              <a:buFont typeface="Arial" panose="020B0604020202020204" pitchFamily="34" charset="0"/>
              <a:buNone/>
            </a:pPr>
            <a:r>
              <a:rPr lang="en-GB" sz="4400" dirty="0">
                <a:sym typeface="Wingdings" panose="05000000000000000000" pitchFamily="2" charset="2"/>
              </a:rPr>
              <a:t> 			</a:t>
            </a:r>
            <a:r>
              <a:rPr lang="en-GB" sz="4400" dirty="0" err="1">
                <a:sym typeface="Wingdings" panose="05000000000000000000" pitchFamily="2" charset="2"/>
              </a:rPr>
              <a:t>Evaluatie</a:t>
            </a:r>
            <a:r>
              <a:rPr lang="en-GB" sz="4400" dirty="0">
                <a:sym typeface="Wingdings" panose="05000000000000000000" pitchFamily="2" charset="2"/>
              </a:rPr>
              <a:t> interview</a:t>
            </a:r>
            <a:endParaRPr lang="en-GB" sz="4400" dirty="0"/>
          </a:p>
        </p:txBody>
      </p:sp>
    </p:spTree>
    <p:extLst>
      <p:ext uri="{BB962C8B-B14F-4D97-AF65-F5344CB8AC3E}">
        <p14:creationId xmlns:p14="http://schemas.microsoft.com/office/powerpoint/2010/main" val="249783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3">
            <a:extLst>
              <a:ext uri="{FF2B5EF4-FFF2-40B4-BE49-F238E27FC236}">
                <a16:creationId xmlns:a16="http://schemas.microsoft.com/office/drawing/2014/main" id="{74597C0C-A5B3-477D-B04C-0163F82C49FA}"/>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24</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err="1"/>
              <a:t>voorlopige</a:t>
            </a:r>
            <a:r>
              <a:rPr lang="en-GB" dirty="0"/>
              <a:t> </a:t>
            </a:r>
            <a:r>
              <a:rPr lang="en-GB" dirty="0" err="1"/>
              <a:t>effecten</a:t>
            </a:r>
            <a:r>
              <a:rPr lang="en-GB" dirty="0"/>
              <a:t>	</a:t>
            </a:r>
            <a:r>
              <a:rPr lang="en-GB" sz="3600" cap="none" dirty="0" err="1"/>
              <a:t>aandachtsbias</a:t>
            </a:r>
            <a:r>
              <a:rPr lang="en-GB" dirty="0"/>
              <a:t>	 </a:t>
            </a:r>
          </a:p>
        </p:txBody>
      </p:sp>
      <p:sp>
        <p:nvSpPr>
          <p:cNvPr id="20" name="Tekstvak 19">
            <a:extLst>
              <a:ext uri="{FF2B5EF4-FFF2-40B4-BE49-F238E27FC236}">
                <a16:creationId xmlns:a16="http://schemas.microsoft.com/office/drawing/2014/main" id="{2AF6333F-F2F9-40FB-BEA9-AEE6F123F444}"/>
              </a:ext>
            </a:extLst>
          </p:cNvPr>
          <p:cNvSpPr txBox="1"/>
          <p:nvPr/>
        </p:nvSpPr>
        <p:spPr>
          <a:xfrm>
            <a:off x="9972750" y="0"/>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pic>
        <p:nvPicPr>
          <p:cNvPr id="8" name="Afbeelding 7">
            <a:extLst>
              <a:ext uri="{FF2B5EF4-FFF2-40B4-BE49-F238E27FC236}">
                <a16:creationId xmlns:a16="http://schemas.microsoft.com/office/drawing/2014/main" id="{ED492DFB-51CD-D03D-5491-A1A81DF74D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1" r="1591"/>
          <a:stretch/>
        </p:blipFill>
        <p:spPr bwMode="auto">
          <a:xfrm>
            <a:off x="1265583" y="1198690"/>
            <a:ext cx="9072000" cy="4800041"/>
          </a:xfrm>
          <a:prstGeom prst="rect">
            <a:avLst/>
          </a:prstGeom>
          <a:noFill/>
          <a:ln>
            <a:noFill/>
          </a:ln>
        </p:spPr>
      </p:pic>
      <p:sp>
        <p:nvSpPr>
          <p:cNvPr id="9" name="Tekstvak 8">
            <a:extLst>
              <a:ext uri="{FF2B5EF4-FFF2-40B4-BE49-F238E27FC236}">
                <a16:creationId xmlns:a16="http://schemas.microsoft.com/office/drawing/2014/main" id="{076B916C-E035-B7ED-D331-2CF3F991A37A}"/>
              </a:ext>
            </a:extLst>
          </p:cNvPr>
          <p:cNvSpPr txBox="1"/>
          <p:nvPr/>
        </p:nvSpPr>
        <p:spPr>
          <a:xfrm>
            <a:off x="1944628" y="5844052"/>
            <a:ext cx="3216351" cy="369332"/>
          </a:xfrm>
          <a:prstGeom prst="rect">
            <a:avLst/>
          </a:prstGeom>
          <a:noFill/>
        </p:spPr>
        <p:txBody>
          <a:bodyPr wrap="square" rtlCol="0">
            <a:spAutoFit/>
          </a:bodyPr>
          <a:lstStyle/>
          <a:p>
            <a:r>
              <a:rPr lang="en-GB" dirty="0"/>
              <a:t>Door Maresa Lehmann</a:t>
            </a:r>
          </a:p>
        </p:txBody>
      </p:sp>
      <p:sp>
        <p:nvSpPr>
          <p:cNvPr id="10" name="Tekstvak 9">
            <a:extLst>
              <a:ext uri="{FF2B5EF4-FFF2-40B4-BE49-F238E27FC236}">
                <a16:creationId xmlns:a16="http://schemas.microsoft.com/office/drawing/2014/main" id="{CB837FFD-3508-D044-023C-4A09D2F87F4A}"/>
              </a:ext>
            </a:extLst>
          </p:cNvPr>
          <p:cNvSpPr txBox="1"/>
          <p:nvPr/>
        </p:nvSpPr>
        <p:spPr>
          <a:xfrm>
            <a:off x="10699515" y="2605305"/>
            <a:ext cx="926505" cy="369332"/>
          </a:xfrm>
          <a:prstGeom prst="rect">
            <a:avLst/>
          </a:prstGeom>
          <a:noFill/>
          <a:ln>
            <a:solidFill>
              <a:schemeClr val="tx1"/>
            </a:solidFill>
          </a:ln>
        </p:spPr>
        <p:txBody>
          <a:bodyPr wrap="square" rtlCol="0">
            <a:spAutoFit/>
          </a:bodyPr>
          <a:lstStyle/>
          <a:p>
            <a:r>
              <a:rPr lang="en-GB" dirty="0"/>
              <a:t>N = 13</a:t>
            </a:r>
          </a:p>
        </p:txBody>
      </p:sp>
    </p:spTree>
    <p:extLst>
      <p:ext uri="{BB962C8B-B14F-4D97-AF65-F5344CB8AC3E}">
        <p14:creationId xmlns:p14="http://schemas.microsoft.com/office/powerpoint/2010/main" val="4273408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3">
            <a:extLst>
              <a:ext uri="{FF2B5EF4-FFF2-40B4-BE49-F238E27FC236}">
                <a16:creationId xmlns:a16="http://schemas.microsoft.com/office/drawing/2014/main" id="{4D7641E0-AD8D-4EB3-3CF6-8C315B24ED78}"/>
              </a:ext>
            </a:extLst>
          </p:cNvPr>
          <p:cNvSpPr txBox="1">
            <a:spLocks/>
          </p:cNvSpPr>
          <p:nvPr/>
        </p:nvSpPr>
        <p:spPr>
          <a:xfrm>
            <a:off x="1729320" y="4889797"/>
            <a:ext cx="4924649" cy="1731038"/>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13" name="Tijdelijke aanduiding voor inhoud 3">
            <a:extLst>
              <a:ext uri="{FF2B5EF4-FFF2-40B4-BE49-F238E27FC236}">
                <a16:creationId xmlns:a16="http://schemas.microsoft.com/office/drawing/2014/main" id="{74597C0C-A5B3-477D-B04C-0163F82C49FA}"/>
              </a:ext>
            </a:extLst>
          </p:cNvPr>
          <p:cNvSpPr txBox="1">
            <a:spLocks/>
          </p:cNvSpPr>
          <p:nvPr/>
        </p:nvSpPr>
        <p:spPr>
          <a:xfrm>
            <a:off x="1018951" y="1198689"/>
            <a:ext cx="10240177" cy="4830029"/>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5" name="Slide Number Placeholder 4"/>
          <p:cNvSpPr>
            <a:spLocks noGrp="1"/>
          </p:cNvSpPr>
          <p:nvPr>
            <p:ph type="sldNum" sz="quarter" idx="10"/>
          </p:nvPr>
        </p:nvSpPr>
        <p:spPr/>
        <p:txBody>
          <a:bodyPr/>
          <a:lstStyle/>
          <a:p>
            <a:r>
              <a:rPr lang="en-US" dirty="0"/>
              <a:t>25</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err="1"/>
              <a:t>voorlopige</a:t>
            </a:r>
            <a:r>
              <a:rPr lang="en-GB" dirty="0"/>
              <a:t> </a:t>
            </a:r>
            <a:r>
              <a:rPr lang="en-GB" dirty="0" err="1"/>
              <a:t>effecten</a:t>
            </a:r>
            <a:r>
              <a:rPr lang="en-GB" dirty="0"/>
              <a:t>	 </a:t>
            </a:r>
            <a:r>
              <a:rPr lang="en-GB" sz="3600" cap="none" dirty="0" err="1"/>
              <a:t>zelf-identiteitsbias</a:t>
            </a:r>
            <a:r>
              <a:rPr lang="en-GB" dirty="0"/>
              <a:t>	 </a:t>
            </a:r>
          </a:p>
        </p:txBody>
      </p:sp>
      <p:sp>
        <p:nvSpPr>
          <p:cNvPr id="24" name="Tekstvak 23">
            <a:extLst>
              <a:ext uri="{FF2B5EF4-FFF2-40B4-BE49-F238E27FC236}">
                <a16:creationId xmlns:a16="http://schemas.microsoft.com/office/drawing/2014/main" id="{15F6CD56-9F52-48DD-998D-DC973D7F46E0}"/>
              </a:ext>
            </a:extLst>
          </p:cNvPr>
          <p:cNvSpPr txBox="1"/>
          <p:nvPr/>
        </p:nvSpPr>
        <p:spPr>
          <a:xfrm>
            <a:off x="10699515" y="2605305"/>
            <a:ext cx="926505" cy="369332"/>
          </a:xfrm>
          <a:prstGeom prst="rect">
            <a:avLst/>
          </a:prstGeom>
          <a:noFill/>
          <a:ln>
            <a:solidFill>
              <a:schemeClr val="tx1"/>
            </a:solidFill>
          </a:ln>
        </p:spPr>
        <p:txBody>
          <a:bodyPr wrap="square" rtlCol="0">
            <a:spAutoFit/>
          </a:bodyPr>
          <a:lstStyle/>
          <a:p>
            <a:r>
              <a:rPr lang="en-GB" dirty="0"/>
              <a:t>N = 13</a:t>
            </a:r>
          </a:p>
        </p:txBody>
      </p:sp>
      <p:pic>
        <p:nvPicPr>
          <p:cNvPr id="2" name="Afbeelding 1">
            <a:extLst>
              <a:ext uri="{FF2B5EF4-FFF2-40B4-BE49-F238E27FC236}">
                <a16:creationId xmlns:a16="http://schemas.microsoft.com/office/drawing/2014/main" id="{8ED4CDFC-2E02-DBE3-F434-8283B6C8BB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424" y="1198688"/>
            <a:ext cx="9245256" cy="4830029"/>
          </a:xfrm>
          <a:prstGeom prst="rect">
            <a:avLst/>
          </a:prstGeom>
          <a:noFill/>
          <a:ln>
            <a:noFill/>
          </a:ln>
        </p:spPr>
      </p:pic>
      <p:sp>
        <p:nvSpPr>
          <p:cNvPr id="22" name="Tekstvak 21">
            <a:extLst>
              <a:ext uri="{FF2B5EF4-FFF2-40B4-BE49-F238E27FC236}">
                <a16:creationId xmlns:a16="http://schemas.microsoft.com/office/drawing/2014/main" id="{6AA3A747-E52D-46DF-A54D-9EEFE61395B9}"/>
              </a:ext>
            </a:extLst>
          </p:cNvPr>
          <p:cNvSpPr txBox="1"/>
          <p:nvPr/>
        </p:nvSpPr>
        <p:spPr>
          <a:xfrm>
            <a:off x="1944628" y="5844052"/>
            <a:ext cx="3216351" cy="369332"/>
          </a:xfrm>
          <a:prstGeom prst="rect">
            <a:avLst/>
          </a:prstGeom>
          <a:noFill/>
        </p:spPr>
        <p:txBody>
          <a:bodyPr wrap="square" rtlCol="0">
            <a:spAutoFit/>
          </a:bodyPr>
          <a:lstStyle/>
          <a:p>
            <a:r>
              <a:rPr lang="en-GB" dirty="0"/>
              <a:t>Door Maresa Lehmann</a:t>
            </a:r>
          </a:p>
        </p:txBody>
      </p:sp>
      <p:sp>
        <p:nvSpPr>
          <p:cNvPr id="7" name="Tekstvak 6">
            <a:extLst>
              <a:ext uri="{FF2B5EF4-FFF2-40B4-BE49-F238E27FC236}">
                <a16:creationId xmlns:a16="http://schemas.microsoft.com/office/drawing/2014/main" id="{AE5CD9D7-A90C-C838-99B1-E8382921B190}"/>
              </a:ext>
            </a:extLst>
          </p:cNvPr>
          <p:cNvSpPr txBox="1"/>
          <p:nvPr/>
        </p:nvSpPr>
        <p:spPr>
          <a:xfrm>
            <a:off x="9972750" y="0"/>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Tree>
    <p:extLst>
      <p:ext uri="{BB962C8B-B14F-4D97-AF65-F5344CB8AC3E}">
        <p14:creationId xmlns:p14="http://schemas.microsoft.com/office/powerpoint/2010/main" val="423813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586D83B-F5E2-6149-B7DD-0F6F1BA75908}" type="slidenum">
              <a:rPr lang="en-US" smtClean="0"/>
              <a:pPr/>
              <a:t>3</a:t>
            </a:fld>
            <a:endParaRPr lang="en-US" dirty="0"/>
          </a:p>
        </p:txBody>
      </p:sp>
      <p:sp>
        <p:nvSpPr>
          <p:cNvPr id="3" name="Text Placeholder 2"/>
          <p:cNvSpPr>
            <a:spLocks noGrp="1"/>
          </p:cNvSpPr>
          <p:nvPr>
            <p:ph type="body" sz="quarter" idx="11"/>
          </p:nvPr>
        </p:nvSpPr>
        <p:spPr>
          <a:xfrm>
            <a:off x="457627" y="1690880"/>
            <a:ext cx="2633869" cy="1609725"/>
          </a:xfrm>
        </p:spPr>
        <p:txBody>
          <a:bodyPr/>
          <a:lstStyle/>
          <a:p>
            <a:r>
              <a:rPr lang="nl-NL" dirty="0"/>
              <a:t>Vermoeidheid &amp; CBM</a:t>
            </a:r>
          </a:p>
        </p:txBody>
      </p:sp>
      <p:sp>
        <p:nvSpPr>
          <p:cNvPr id="4" name="Text Placeholder 3"/>
          <p:cNvSpPr>
            <a:spLocks noGrp="1"/>
          </p:cNvSpPr>
          <p:nvPr>
            <p:ph type="body" sz="quarter" idx="12"/>
          </p:nvPr>
        </p:nvSpPr>
        <p:spPr>
          <a:xfrm>
            <a:off x="3365723" y="1690881"/>
            <a:ext cx="2633869" cy="1609725"/>
          </a:xfrm>
        </p:spPr>
        <p:txBody>
          <a:bodyPr/>
          <a:lstStyle/>
          <a:p>
            <a:r>
              <a:rPr lang="en-AU" dirty="0"/>
              <a:t>V</a:t>
            </a:r>
            <a:r>
              <a:rPr lang="nl-NL" dirty="0" err="1"/>
              <a:t>italme</a:t>
            </a:r>
            <a:r>
              <a:rPr lang="nl-NL" dirty="0"/>
              <a:t> DEMO</a:t>
            </a:r>
          </a:p>
        </p:txBody>
      </p:sp>
      <p:sp>
        <p:nvSpPr>
          <p:cNvPr id="5" name="Text Placeholder 4"/>
          <p:cNvSpPr>
            <a:spLocks noGrp="1"/>
          </p:cNvSpPr>
          <p:nvPr>
            <p:ph type="body" sz="quarter" idx="13"/>
          </p:nvPr>
        </p:nvSpPr>
        <p:spPr>
          <a:xfrm>
            <a:off x="6273819" y="1690881"/>
            <a:ext cx="2633869" cy="1609725"/>
          </a:xfrm>
        </p:spPr>
        <p:txBody>
          <a:bodyPr/>
          <a:lstStyle/>
          <a:p>
            <a:r>
              <a:rPr lang="nl-NL" dirty="0"/>
              <a:t>Resultaten:</a:t>
            </a:r>
          </a:p>
          <a:p>
            <a:r>
              <a:rPr lang="en-US" dirty="0"/>
              <a:t>User </a:t>
            </a:r>
            <a:r>
              <a:rPr lang="en-US" dirty="0" err="1"/>
              <a:t>evaluaties</a:t>
            </a:r>
            <a:r>
              <a:rPr lang="en-US" dirty="0"/>
              <a:t> &amp;</a:t>
            </a:r>
          </a:p>
          <a:p>
            <a:r>
              <a:rPr lang="en-US" dirty="0" err="1"/>
              <a:t>voorlopige</a:t>
            </a:r>
            <a:r>
              <a:rPr lang="en-US" dirty="0"/>
              <a:t> </a:t>
            </a:r>
            <a:r>
              <a:rPr lang="en-US" dirty="0" err="1"/>
              <a:t>effecten</a:t>
            </a:r>
            <a:endParaRPr lang="en-US" dirty="0"/>
          </a:p>
          <a:p>
            <a:endParaRPr lang="nl-NL" dirty="0"/>
          </a:p>
        </p:txBody>
      </p:sp>
      <p:sp>
        <p:nvSpPr>
          <p:cNvPr id="7" name="Tekstvak 6">
            <a:extLst>
              <a:ext uri="{FF2B5EF4-FFF2-40B4-BE49-F238E27FC236}">
                <a16:creationId xmlns:a16="http://schemas.microsoft.com/office/drawing/2014/main" id="{37B3A73A-09B2-40E9-DE4C-8808C7EDC41A}"/>
              </a:ext>
            </a:extLst>
          </p:cNvPr>
          <p:cNvSpPr txBox="1"/>
          <p:nvPr/>
        </p:nvSpPr>
        <p:spPr>
          <a:xfrm>
            <a:off x="696686" y="598714"/>
            <a:ext cx="8055428" cy="830997"/>
          </a:xfrm>
          <a:prstGeom prst="rect">
            <a:avLst/>
          </a:prstGeom>
          <a:solidFill>
            <a:schemeClr val="bg1"/>
          </a:solidFill>
        </p:spPr>
        <p:txBody>
          <a:bodyPr wrap="square" rtlCol="0">
            <a:spAutoFit/>
          </a:bodyPr>
          <a:lstStyle/>
          <a:p>
            <a:r>
              <a:rPr lang="en-AU" sz="4800" b="1" dirty="0">
                <a:latin typeface="Arial Narrow" panose="020B0606020202030204" pitchFamily="34" charset="0"/>
              </a:rPr>
              <a:t>IN DEZE PRESENTATIE: </a:t>
            </a:r>
            <a:endParaRPr lang="nl-NL" sz="4800" b="1" dirty="0">
              <a:latin typeface="Arial Narrow" panose="020B0606020202030204" pitchFamily="34" charset="0"/>
            </a:endParaRPr>
          </a:p>
        </p:txBody>
      </p:sp>
      <p:pic>
        <p:nvPicPr>
          <p:cNvPr id="10" name="Afbeelding 9">
            <a:extLst>
              <a:ext uri="{FF2B5EF4-FFF2-40B4-BE49-F238E27FC236}">
                <a16:creationId xmlns:a16="http://schemas.microsoft.com/office/drawing/2014/main" id="{11C1C9AF-A476-5792-9DA8-1AB1954DAD43}"/>
              </a:ext>
            </a:extLst>
          </p:cNvPr>
          <p:cNvPicPr>
            <a:picLocks noChangeAspect="1"/>
          </p:cNvPicPr>
          <p:nvPr/>
        </p:nvPicPr>
        <p:blipFill>
          <a:blip r:embed="rId3"/>
          <a:stretch>
            <a:fillRect/>
          </a:stretch>
        </p:blipFill>
        <p:spPr>
          <a:xfrm>
            <a:off x="9957599" y="4079615"/>
            <a:ext cx="1160453" cy="881701"/>
          </a:xfrm>
          <a:prstGeom prst="rect">
            <a:avLst/>
          </a:prstGeom>
        </p:spPr>
      </p:pic>
      <p:sp>
        <p:nvSpPr>
          <p:cNvPr id="11" name="Tekstvak 10">
            <a:extLst>
              <a:ext uri="{FF2B5EF4-FFF2-40B4-BE49-F238E27FC236}">
                <a16:creationId xmlns:a16="http://schemas.microsoft.com/office/drawing/2014/main" id="{0AE98F05-15AB-DE44-3901-1465D4E9C5EC}"/>
              </a:ext>
            </a:extLst>
          </p:cNvPr>
          <p:cNvSpPr txBox="1"/>
          <p:nvPr/>
        </p:nvSpPr>
        <p:spPr>
          <a:xfrm>
            <a:off x="8976017" y="5020927"/>
            <a:ext cx="3123619" cy="400110"/>
          </a:xfrm>
          <a:prstGeom prst="rect">
            <a:avLst/>
          </a:prstGeom>
          <a:noFill/>
        </p:spPr>
        <p:txBody>
          <a:bodyPr wrap="square" rtlCol="0">
            <a:spAutoFit/>
          </a:bodyPr>
          <a:lstStyle/>
          <a:p>
            <a:r>
              <a:rPr lang="en-GB" sz="2000" dirty="0"/>
              <a:t>met </a:t>
            </a:r>
            <a:r>
              <a:rPr lang="en-GB" sz="2000" dirty="0" err="1"/>
              <a:t>borstkanker</a:t>
            </a:r>
            <a:r>
              <a:rPr lang="en-GB" sz="2000" dirty="0"/>
              <a:t> </a:t>
            </a:r>
            <a:r>
              <a:rPr lang="nl-NL" sz="2000" dirty="0"/>
              <a:t>patiënten</a:t>
            </a:r>
          </a:p>
        </p:txBody>
      </p:sp>
      <p:sp>
        <p:nvSpPr>
          <p:cNvPr id="12" name="Text Placeholder 3">
            <a:extLst>
              <a:ext uri="{FF2B5EF4-FFF2-40B4-BE49-F238E27FC236}">
                <a16:creationId xmlns:a16="http://schemas.microsoft.com/office/drawing/2014/main" id="{40F3D3FE-126A-E017-B958-E264170652B9}"/>
              </a:ext>
            </a:extLst>
          </p:cNvPr>
          <p:cNvSpPr txBox="1">
            <a:spLocks/>
          </p:cNvSpPr>
          <p:nvPr/>
        </p:nvSpPr>
        <p:spPr>
          <a:xfrm>
            <a:off x="9100504" y="1690881"/>
            <a:ext cx="2633869" cy="1609725"/>
          </a:xfrm>
          <a:prstGeom prst="rect">
            <a:avLst/>
          </a:prstGeom>
        </p:spPr>
        <p:txBody>
          <a:bodyPr/>
          <a:lstStyle>
            <a:lvl1pPr marL="0" indent="0" algn="ctr" defTabSz="914256" rtl="0" eaLnBrk="1" latinLnBrk="0" hangingPunct="1">
              <a:lnSpc>
                <a:spcPct val="90000"/>
              </a:lnSpc>
              <a:spcBef>
                <a:spcPts val="1000"/>
              </a:spcBef>
              <a:buFont typeface="Arial" panose="020B0604020202020204" pitchFamily="34" charset="0"/>
              <a:buNone/>
              <a:defRPr sz="1800" b="1" i="0" kern="1200" cap="all" baseline="0">
                <a:solidFill>
                  <a:schemeClr val="tx1"/>
                </a:solidFill>
                <a:latin typeface="Arial Narrow" panose="020B0606020202030204" pitchFamily="34" charset="0"/>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err="1"/>
              <a:t>VitalME</a:t>
            </a:r>
            <a:r>
              <a:rPr lang="en-AU" dirty="0"/>
              <a:t> &amp; IVY</a:t>
            </a:r>
            <a:endParaRPr lang="nl-NL" dirty="0"/>
          </a:p>
        </p:txBody>
      </p:sp>
      <p:sp>
        <p:nvSpPr>
          <p:cNvPr id="15" name="Tekstvak 14">
            <a:extLst>
              <a:ext uri="{FF2B5EF4-FFF2-40B4-BE49-F238E27FC236}">
                <a16:creationId xmlns:a16="http://schemas.microsoft.com/office/drawing/2014/main" id="{DFEC469C-F157-1308-65A3-9C1347154C4E}"/>
              </a:ext>
            </a:extLst>
          </p:cNvPr>
          <p:cNvSpPr txBox="1"/>
          <p:nvPr/>
        </p:nvSpPr>
        <p:spPr>
          <a:xfrm>
            <a:off x="3313552" y="4097597"/>
            <a:ext cx="2738210" cy="923330"/>
          </a:xfrm>
          <a:prstGeom prst="rect">
            <a:avLst/>
          </a:prstGeom>
          <a:noFill/>
        </p:spPr>
        <p:txBody>
          <a:bodyPr wrap="square" rtlCol="0">
            <a:spAutoFit/>
          </a:bodyPr>
          <a:lstStyle/>
          <a:p>
            <a:r>
              <a:rPr lang="en-GB" sz="5400" dirty="0" err="1">
                <a:solidFill>
                  <a:schemeClr val="accent1"/>
                </a:solidFill>
                <a:latin typeface="MV Boli" panose="02000500030200090000" pitchFamily="2" charset="0"/>
                <a:cs typeface="MV Boli" panose="02000500030200090000" pitchFamily="2" charset="0"/>
              </a:rPr>
              <a:t>Vital</a:t>
            </a:r>
            <a:r>
              <a:rPr lang="en-GB" sz="5400" dirty="0" err="1">
                <a:latin typeface="Sylfaen" panose="010A0502050306030303" pitchFamily="18" charset="0"/>
              </a:rPr>
              <a:t>ME</a:t>
            </a:r>
            <a:endParaRPr lang="en-GB" sz="5400" dirty="0">
              <a:latin typeface="Sylfaen" panose="010A0502050306030303" pitchFamily="18" charset="0"/>
            </a:endParaRPr>
          </a:p>
        </p:txBody>
      </p:sp>
    </p:spTree>
    <p:extLst>
      <p:ext uri="{BB962C8B-B14F-4D97-AF65-F5344CB8AC3E}">
        <p14:creationId xmlns:p14="http://schemas.microsoft.com/office/powerpoint/2010/main" val="114208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pPr algn="ctr"/>
            <a:r>
              <a:rPr lang="en-US" dirty="0" err="1"/>
              <a:t>Vitalme</a:t>
            </a:r>
            <a:r>
              <a:rPr lang="en-US" dirty="0"/>
              <a:t> &amp; IVY	</a:t>
            </a:r>
            <a:r>
              <a:rPr lang="en-US" sz="3600" dirty="0" err="1">
                <a:solidFill>
                  <a:srgbClr val="E7007E"/>
                </a:solidFill>
              </a:rPr>
              <a:t>Vergelijking</a:t>
            </a:r>
            <a:r>
              <a:rPr lang="en-US" dirty="0"/>
              <a:t>     </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Narrow" panose="020B0604020202020204" pitchFamily="34" charset="0"/>
                <a:ea typeface="+mn-ea"/>
              </a:rPr>
              <a:t>26</a:t>
            </a:r>
          </a:p>
        </p:txBody>
      </p:sp>
      <p:sp>
        <p:nvSpPr>
          <p:cNvPr id="11" name="Tekstvak 10">
            <a:extLst>
              <a:ext uri="{FF2B5EF4-FFF2-40B4-BE49-F238E27FC236}">
                <a16:creationId xmlns:a16="http://schemas.microsoft.com/office/drawing/2014/main" id="{482D6D71-8E39-4254-8FBF-CA0EEF13B298}"/>
              </a:ext>
            </a:extLst>
          </p:cNvPr>
          <p:cNvSpPr txBox="1"/>
          <p:nvPr/>
        </p:nvSpPr>
        <p:spPr>
          <a:xfrm>
            <a:off x="1265582" y="1069955"/>
            <a:ext cx="30991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63B1E5"/>
                </a:solidFill>
                <a:effectLst/>
                <a:uLnTx/>
                <a:uFillTx/>
                <a:latin typeface="MV Boli" panose="02000500030200090000" pitchFamily="2" charset="0"/>
                <a:ea typeface="+mn-ea"/>
                <a:cs typeface="MV Boli" panose="02000500030200090000" pitchFamily="2" charset="0"/>
              </a:rPr>
              <a:t>Vital</a:t>
            </a:r>
            <a:r>
              <a:rPr kumimoji="0" lang="en-GB" sz="54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ME</a:t>
            </a:r>
            <a:endParaRPr kumimoji="0" lang="en-GB" sz="5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endParaRPr>
          </a:p>
        </p:txBody>
      </p:sp>
      <p:sp>
        <p:nvSpPr>
          <p:cNvPr id="12" name="Tijdelijke aanduiding voor inhoud 2">
            <a:extLst>
              <a:ext uri="{FF2B5EF4-FFF2-40B4-BE49-F238E27FC236}">
                <a16:creationId xmlns:a16="http://schemas.microsoft.com/office/drawing/2014/main" id="{24ACF30E-1521-4022-A196-772415163055}"/>
              </a:ext>
            </a:extLst>
          </p:cNvPr>
          <p:cNvSpPr txBox="1">
            <a:spLocks/>
          </p:cNvSpPr>
          <p:nvPr/>
        </p:nvSpPr>
        <p:spPr>
          <a:xfrm>
            <a:off x="1392020" y="2121643"/>
            <a:ext cx="4823701" cy="3775137"/>
          </a:xfrm>
          <a:prstGeom prst="rect">
            <a:avLst/>
          </a:prstGeom>
          <a:solidFill>
            <a:schemeClr val="bg1"/>
          </a:solidFill>
          <a:ln w="28575">
            <a:solidFill>
              <a:srgbClr val="E6007E"/>
            </a:solidFill>
            <a:prstDash val="solid"/>
          </a:ln>
        </p:spPr>
        <p:txBody>
          <a:bodyPr>
            <a:normAutofit lnSpcReduction="10000"/>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3200" dirty="0">
                <a:solidFill>
                  <a:srgbClr val="000000"/>
                </a:solidFill>
              </a:rPr>
              <a:t>Nierpatiënten</a:t>
            </a:r>
            <a:endParaRPr kumimoji="0" lang="nl-NL" sz="3200" b="0" i="0" u="none" strike="noStrike" kern="1200" cap="none" spc="0" normalizeH="0" baseline="0" dirty="0">
              <a:ln>
                <a:noFill/>
              </a:ln>
              <a:solidFill>
                <a:srgbClr val="000000"/>
              </a:solidFill>
              <a:effectLst/>
              <a:uLnTx/>
              <a:uFillTx/>
              <a:ea typeface="+mn-ea"/>
              <a:cs typeface="+mn-cs"/>
            </a:endParaRP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000000"/>
              </a:solidFill>
              <a:effectLst/>
              <a:uLnTx/>
              <a:uFillTx/>
              <a:ea typeface="+mn-ea"/>
              <a:cs typeface="+mn-cs"/>
            </a:endParaRP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ea typeface="+mn-ea"/>
                <a:cs typeface="+mn-cs"/>
              </a:rPr>
              <a:t>Computer taken</a:t>
            </a:r>
            <a:br>
              <a:rPr kumimoji="0" lang="en-GB" sz="3200" b="0" i="0" u="none" strike="noStrike" kern="1200" cap="none" spc="0" normalizeH="0" baseline="0" noProof="0" dirty="0">
                <a:ln>
                  <a:noFill/>
                </a:ln>
                <a:solidFill>
                  <a:srgbClr val="000000"/>
                </a:solidFill>
                <a:effectLst/>
                <a:uLnTx/>
                <a:uFillTx/>
                <a:ea typeface="+mn-ea"/>
                <a:cs typeface="+mn-cs"/>
              </a:rPr>
            </a:br>
            <a:endParaRPr kumimoji="0" lang="en-GB" sz="3200" b="0" i="0" u="none" strike="noStrike" kern="1200" cap="none" spc="0" normalizeH="0" baseline="0" noProof="0" dirty="0">
              <a:ln>
                <a:noFill/>
              </a:ln>
              <a:solidFill>
                <a:srgbClr val="000000"/>
              </a:solidFill>
              <a:effectLst/>
              <a:uLnTx/>
              <a:uFillTx/>
              <a:ea typeface="+mn-ea"/>
              <a:cs typeface="+mn-cs"/>
            </a:endParaRP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ea typeface="+mn-ea"/>
                <a:cs typeface="+mn-cs"/>
              </a:rPr>
              <a:t>2 taken:</a:t>
            </a:r>
          </a:p>
          <a:p>
            <a:pPr lvl="1">
              <a:spcBef>
                <a:spcPts val="1000"/>
              </a:spcBef>
            </a:pPr>
            <a:r>
              <a:rPr lang="en-GB" sz="2801" dirty="0" err="1">
                <a:solidFill>
                  <a:srgbClr val="000000"/>
                </a:solidFill>
              </a:rPr>
              <a:t>Zelf-identiteitsbias</a:t>
            </a:r>
            <a:endParaRPr lang="en-GB" sz="2801" dirty="0">
              <a:solidFill>
                <a:srgbClr val="000000"/>
              </a:solidFill>
            </a:endParaRPr>
          </a:p>
          <a:p>
            <a:pPr lvl="1">
              <a:spcBef>
                <a:spcPts val="1000"/>
              </a:spcBef>
            </a:pPr>
            <a:r>
              <a:rPr lang="en-GB" sz="2801" dirty="0">
                <a:solidFill>
                  <a:srgbClr val="000000"/>
                </a:solidFill>
              </a:rPr>
              <a:t>A</a:t>
            </a:r>
            <a:r>
              <a:rPr kumimoji="0" lang="en-GB" sz="2801" b="0" i="0" u="none" strike="noStrike" kern="1200" cap="none" spc="0" normalizeH="0" baseline="0" noProof="0" dirty="0" err="1">
                <a:ln>
                  <a:noFill/>
                </a:ln>
                <a:solidFill>
                  <a:srgbClr val="000000"/>
                </a:solidFill>
                <a:effectLst/>
                <a:uLnTx/>
                <a:uFillTx/>
                <a:ea typeface="+mn-ea"/>
                <a:cs typeface="+mn-cs"/>
              </a:rPr>
              <a:t>andachtsbias</a:t>
            </a:r>
            <a:br>
              <a:rPr kumimoji="0" lang="en-GB" sz="2801" b="0" i="0" u="none" strike="noStrike" kern="1200" cap="none" spc="0" normalizeH="0" baseline="0" noProof="0" dirty="0">
                <a:ln>
                  <a:noFill/>
                </a:ln>
                <a:solidFill>
                  <a:srgbClr val="000000"/>
                </a:solidFill>
                <a:effectLst/>
                <a:uLnTx/>
                <a:uFillTx/>
                <a:latin typeface="Arial" panose="020B0604020202020204"/>
                <a:ea typeface="+mn-ea"/>
                <a:cs typeface="+mn-cs"/>
              </a:rPr>
            </a:br>
            <a:endParaRPr kumimoji="0" lang="en-GB" sz="2801"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ijdelijke aanduiding voor inhoud 3">
            <a:extLst>
              <a:ext uri="{FF2B5EF4-FFF2-40B4-BE49-F238E27FC236}">
                <a16:creationId xmlns:a16="http://schemas.microsoft.com/office/drawing/2014/main" id="{E19F2FDA-DA8F-4681-B213-FB0B04AFABE7}"/>
              </a:ext>
            </a:extLst>
          </p:cNvPr>
          <p:cNvSpPr>
            <a:spLocks noGrp="1"/>
          </p:cNvSpPr>
          <p:nvPr>
            <p:ph sz="half" idx="2"/>
          </p:nvPr>
        </p:nvSpPr>
        <p:spPr>
          <a:xfrm>
            <a:off x="6215721" y="2121643"/>
            <a:ext cx="4823700" cy="3777574"/>
          </a:xfrm>
          <a:ln w="28575">
            <a:solidFill>
              <a:srgbClr val="E6007E"/>
            </a:solidFill>
          </a:ln>
        </p:spPr>
        <p:txBody>
          <a:bodyPr>
            <a:normAutofit/>
          </a:bodyPr>
          <a:lstStyle/>
          <a:p>
            <a:r>
              <a:rPr lang="en-GB" sz="3200" dirty="0" err="1"/>
              <a:t>Borstkanker</a:t>
            </a:r>
            <a:r>
              <a:rPr lang="nl-NL" sz="3200" dirty="0"/>
              <a:t>patiënten</a:t>
            </a:r>
          </a:p>
          <a:p>
            <a:endParaRPr lang="en-GB" sz="3200" dirty="0"/>
          </a:p>
          <a:p>
            <a:r>
              <a:rPr lang="en-GB" sz="3200" dirty="0"/>
              <a:t>App</a:t>
            </a:r>
            <a:br>
              <a:rPr lang="en-GB" sz="3200" dirty="0"/>
            </a:br>
            <a:endParaRPr lang="en-GB" sz="3200" dirty="0"/>
          </a:p>
          <a:p>
            <a:r>
              <a:rPr lang="en-GB" sz="3200" dirty="0"/>
              <a:t>1 </a:t>
            </a:r>
            <a:r>
              <a:rPr lang="en-GB" sz="3200" dirty="0" err="1"/>
              <a:t>taak</a:t>
            </a:r>
            <a:r>
              <a:rPr lang="en-GB" sz="3200" dirty="0"/>
              <a:t>: </a:t>
            </a:r>
          </a:p>
          <a:p>
            <a:pPr lvl="1"/>
            <a:r>
              <a:rPr lang="en-GB" sz="2801" dirty="0" err="1"/>
              <a:t>Zelf-identiteitsbias</a:t>
            </a:r>
            <a:endParaRPr lang="en-GB" sz="2801" dirty="0"/>
          </a:p>
          <a:p>
            <a:pPr marL="0" indent="0">
              <a:buNone/>
            </a:pPr>
            <a:endParaRPr lang="en-GB" sz="3200" dirty="0"/>
          </a:p>
          <a:p>
            <a:endParaRPr lang="en-GB" dirty="0"/>
          </a:p>
        </p:txBody>
      </p:sp>
      <p:pic>
        <p:nvPicPr>
          <p:cNvPr id="10" name="Afbeelding 9">
            <a:extLst>
              <a:ext uri="{FF2B5EF4-FFF2-40B4-BE49-F238E27FC236}">
                <a16:creationId xmlns:a16="http://schemas.microsoft.com/office/drawing/2014/main" id="{F4B93AC1-F6A5-4367-A79A-89306E4A0F3C}"/>
              </a:ext>
            </a:extLst>
          </p:cNvPr>
          <p:cNvPicPr>
            <a:picLocks noChangeAspect="1"/>
          </p:cNvPicPr>
          <p:nvPr/>
        </p:nvPicPr>
        <p:blipFill>
          <a:blip r:embed="rId3"/>
          <a:stretch>
            <a:fillRect/>
          </a:stretch>
        </p:blipFill>
        <p:spPr>
          <a:xfrm>
            <a:off x="9778468" y="948106"/>
            <a:ext cx="1260953" cy="958060"/>
          </a:xfrm>
          <a:prstGeom prst="rect">
            <a:avLst/>
          </a:prstGeom>
        </p:spPr>
      </p:pic>
    </p:spTree>
    <p:extLst>
      <p:ext uri="{BB962C8B-B14F-4D97-AF65-F5344CB8AC3E}">
        <p14:creationId xmlns:p14="http://schemas.microsoft.com/office/powerpoint/2010/main" val="2407375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27</a:t>
            </a:r>
          </a:p>
        </p:txBody>
      </p:sp>
      <p:pic>
        <p:nvPicPr>
          <p:cNvPr id="10" name="Afbeelding 9">
            <a:extLst>
              <a:ext uri="{FF2B5EF4-FFF2-40B4-BE49-F238E27FC236}">
                <a16:creationId xmlns:a16="http://schemas.microsoft.com/office/drawing/2014/main" id="{F4B93AC1-F6A5-4367-A79A-89306E4A0F3C}"/>
              </a:ext>
            </a:extLst>
          </p:cNvPr>
          <p:cNvPicPr>
            <a:picLocks noChangeAspect="1"/>
          </p:cNvPicPr>
          <p:nvPr/>
        </p:nvPicPr>
        <p:blipFill>
          <a:blip r:embed="rId3"/>
          <a:stretch>
            <a:fillRect/>
          </a:stretch>
        </p:blipFill>
        <p:spPr>
          <a:xfrm>
            <a:off x="10766862" y="145993"/>
            <a:ext cx="1260953" cy="958060"/>
          </a:xfrm>
          <a:prstGeom prst="rect">
            <a:avLst/>
          </a:prstGeom>
        </p:spPr>
      </p:pic>
      <p:sp>
        <p:nvSpPr>
          <p:cNvPr id="7" name="Title 1">
            <a:extLst>
              <a:ext uri="{FF2B5EF4-FFF2-40B4-BE49-F238E27FC236}">
                <a16:creationId xmlns:a16="http://schemas.microsoft.com/office/drawing/2014/main" id="{A9F68D82-1837-D299-22BC-933D83C0A81E}"/>
              </a:ext>
            </a:extLst>
          </p:cNvPr>
          <p:cNvSpPr>
            <a:spLocks noGrp="1"/>
          </p:cNvSpPr>
          <p:nvPr>
            <p:ph type="title"/>
          </p:nvPr>
        </p:nvSpPr>
        <p:spPr>
          <a:xfrm>
            <a:off x="1265583" y="365125"/>
            <a:ext cx="9108906" cy="833565"/>
          </a:xfrm>
        </p:spPr>
        <p:txBody>
          <a:bodyPr/>
          <a:lstStyle/>
          <a:p>
            <a:r>
              <a:rPr lang="en-US" dirty="0"/>
              <a:t>Hoe </a:t>
            </a:r>
            <a:r>
              <a:rPr lang="en-US" dirty="0" err="1"/>
              <a:t>ziet</a:t>
            </a:r>
            <a:r>
              <a:rPr lang="en-US" dirty="0"/>
              <a:t> de training </a:t>
            </a:r>
            <a:r>
              <a:rPr lang="en-US" dirty="0" err="1"/>
              <a:t>eruit</a:t>
            </a:r>
            <a:r>
              <a:rPr lang="en-US" dirty="0"/>
              <a:t>?	     </a:t>
            </a:r>
            <a:endParaRPr lang="nl-NL" dirty="0"/>
          </a:p>
        </p:txBody>
      </p:sp>
      <p:pic>
        <p:nvPicPr>
          <p:cNvPr id="14" name="Afbeelding 13">
            <a:extLst>
              <a:ext uri="{FF2B5EF4-FFF2-40B4-BE49-F238E27FC236}">
                <a16:creationId xmlns:a16="http://schemas.microsoft.com/office/drawing/2014/main" id="{4EDF8713-8E0B-F29F-1A10-5AD56F4E3FFC}"/>
              </a:ext>
            </a:extLst>
          </p:cNvPr>
          <p:cNvPicPr>
            <a:picLocks noChangeAspect="1"/>
          </p:cNvPicPr>
          <p:nvPr/>
        </p:nvPicPr>
        <p:blipFill>
          <a:blip r:embed="rId4"/>
          <a:stretch>
            <a:fillRect/>
          </a:stretch>
        </p:blipFill>
        <p:spPr>
          <a:xfrm>
            <a:off x="4766603" y="1293327"/>
            <a:ext cx="2658794" cy="4722739"/>
          </a:xfrm>
          <a:prstGeom prst="rect">
            <a:avLst/>
          </a:prstGeom>
        </p:spPr>
      </p:pic>
    </p:spTree>
    <p:extLst>
      <p:ext uri="{BB962C8B-B14F-4D97-AF65-F5344CB8AC3E}">
        <p14:creationId xmlns:p14="http://schemas.microsoft.com/office/powerpoint/2010/main" val="31639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r>
              <a:rPr lang="en-US" dirty="0"/>
              <a:t>User </a:t>
            </a:r>
            <a:r>
              <a:rPr lang="en-US" dirty="0" err="1"/>
              <a:t>evaluaties</a:t>
            </a:r>
            <a:r>
              <a:rPr lang="en-US" dirty="0"/>
              <a:t>	     </a:t>
            </a:r>
            <a:r>
              <a:rPr lang="en-US" sz="3600" dirty="0" err="1">
                <a:solidFill>
                  <a:srgbClr val="E6007E"/>
                </a:solidFill>
              </a:rPr>
              <a:t>methodologie</a:t>
            </a:r>
            <a:r>
              <a:rPr lang="en-US" sz="2800" dirty="0"/>
              <a:t> </a:t>
            </a:r>
            <a:endParaRPr lang="nl-NL"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28</a:t>
            </a:r>
            <a:endParaRPr kumimoji="0" lang="en-US" sz="1100" b="1" i="0" u="none" strike="noStrike" kern="1200" cap="all" spc="0" normalizeH="0" baseline="0" noProof="0" dirty="0">
              <a:ln>
                <a:noFill/>
              </a:ln>
              <a:solidFill>
                <a:srgbClr val="000000"/>
              </a:solidFill>
              <a:effectLst/>
              <a:uLnTx/>
              <a:uFillTx/>
              <a:latin typeface="Arial Narrow" panose="020B0604020202020204" pitchFamily="34" charset="0"/>
              <a:ea typeface="+mn-ea"/>
            </a:endParaRPr>
          </a:p>
        </p:txBody>
      </p:sp>
      <p:sp>
        <p:nvSpPr>
          <p:cNvPr id="12" name="Tijdelijke aanduiding voor inhoud 2">
            <a:extLst>
              <a:ext uri="{FF2B5EF4-FFF2-40B4-BE49-F238E27FC236}">
                <a16:creationId xmlns:a16="http://schemas.microsoft.com/office/drawing/2014/main" id="{24ACF30E-1521-4022-A196-772415163055}"/>
              </a:ext>
            </a:extLst>
          </p:cNvPr>
          <p:cNvSpPr txBox="1">
            <a:spLocks/>
          </p:cNvSpPr>
          <p:nvPr/>
        </p:nvSpPr>
        <p:spPr>
          <a:xfrm>
            <a:off x="1212727" y="1557756"/>
            <a:ext cx="5445916" cy="3267279"/>
          </a:xfrm>
          <a:prstGeom prst="rect">
            <a:avLst/>
          </a:prstGeom>
          <a:solidFill>
            <a:schemeClr val="bg1"/>
          </a:solidFill>
          <a:ln w="28575">
            <a:solidFill>
              <a:schemeClr val="tx1"/>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Tijdspunt</a:t>
            </a:r>
            <a:r>
              <a:rPr kumimoji="0" lang="en-GB" sz="32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1: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ontwikkeling</a:t>
            </a:r>
            <a:endParaRPr kumimoji="0" lang="en-GB" sz="32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E6007E"/>
              </a:solidFill>
              <a:effectLst/>
              <a:uLnTx/>
              <a:uFillTx/>
              <a:latin typeface="Arial" panose="020B0604020202020204"/>
              <a:ea typeface="+mn-ea"/>
              <a:cs typeface="+mn-cs"/>
            </a:endParaRPr>
          </a:p>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ijdelijke aanduiding voor inhoud 3">
            <a:extLst>
              <a:ext uri="{FF2B5EF4-FFF2-40B4-BE49-F238E27FC236}">
                <a16:creationId xmlns:a16="http://schemas.microsoft.com/office/drawing/2014/main" id="{E19F2FDA-DA8F-4681-B213-FB0B04AFABE7}"/>
              </a:ext>
            </a:extLst>
          </p:cNvPr>
          <p:cNvSpPr>
            <a:spLocks noGrp="1"/>
          </p:cNvSpPr>
          <p:nvPr>
            <p:ph sz="half" idx="2"/>
          </p:nvPr>
        </p:nvSpPr>
        <p:spPr>
          <a:xfrm>
            <a:off x="6658643" y="1557500"/>
            <a:ext cx="5340281" cy="3267535"/>
          </a:xfrm>
          <a:ln w="28575">
            <a:solidFill>
              <a:schemeClr val="tx1"/>
            </a:solidFill>
          </a:ln>
        </p:spPr>
        <p:txBody>
          <a:bodyPr>
            <a:normAutofit/>
          </a:bodyPr>
          <a:lstStyle/>
          <a:p>
            <a:pPr marL="0" indent="0">
              <a:buNone/>
            </a:pPr>
            <a:r>
              <a:rPr lang="en-GB" sz="3200" dirty="0" err="1">
                <a:solidFill>
                  <a:sysClr val="windowText" lastClr="000000"/>
                </a:solidFill>
              </a:rPr>
              <a:t>Tijdspunt</a:t>
            </a:r>
            <a:r>
              <a:rPr lang="en-GB" sz="3200" dirty="0">
                <a:solidFill>
                  <a:sysClr val="windowText" lastClr="000000"/>
                </a:solidFill>
              </a:rPr>
              <a:t> 2: </a:t>
            </a:r>
            <a:r>
              <a:rPr lang="en-GB" sz="3200" dirty="0" err="1">
                <a:solidFill>
                  <a:sysClr val="windowText" lastClr="000000"/>
                </a:solidFill>
              </a:rPr>
              <a:t>evaluatie</a:t>
            </a:r>
            <a:r>
              <a:rPr lang="en-GB" sz="3200" dirty="0">
                <a:solidFill>
                  <a:sysClr val="windowText" lastClr="000000"/>
                </a:solidFill>
              </a:rPr>
              <a:t> </a:t>
            </a:r>
          </a:p>
          <a:p>
            <a:pPr marL="0" indent="0">
              <a:buNone/>
            </a:pPr>
            <a:r>
              <a:rPr lang="en-GB" sz="1400" dirty="0"/>
              <a:t> </a:t>
            </a:r>
          </a:p>
        </p:txBody>
      </p:sp>
      <p:sp>
        <p:nvSpPr>
          <p:cNvPr id="14" name="Tekstvak 13">
            <a:extLst>
              <a:ext uri="{FF2B5EF4-FFF2-40B4-BE49-F238E27FC236}">
                <a16:creationId xmlns:a16="http://schemas.microsoft.com/office/drawing/2014/main" id="{9890287C-17F0-4318-9414-3CF9DF911960}"/>
              </a:ext>
            </a:extLst>
          </p:cNvPr>
          <p:cNvSpPr txBox="1"/>
          <p:nvPr/>
        </p:nvSpPr>
        <p:spPr>
          <a:xfrm>
            <a:off x="1392020" y="5171461"/>
            <a:ext cx="1006069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Data analyse: </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interviews </a:t>
            </a:r>
            <a:r>
              <a:rPr kumimoji="0" lang="en-GB" sz="3200" b="0" i="0" u="none" strike="noStrike" kern="1200" cap="none" spc="0" normalizeH="0" baseline="0" noProof="0" dirty="0" err="1">
                <a:ln>
                  <a:noFill/>
                </a:ln>
                <a:solidFill>
                  <a:prstClr val="black"/>
                </a:solidFill>
                <a:effectLst/>
                <a:uLnTx/>
                <a:uFillTx/>
                <a:latin typeface="Arial" panose="020B0604020202020204"/>
                <a:ea typeface="+mn-ea"/>
                <a:cs typeface="+mn-cs"/>
              </a:rPr>
              <a:t>zijn</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3200" b="0" i="0" u="none" strike="noStrike" kern="1200" cap="none" spc="0" normalizeH="0" baseline="0" noProof="0" dirty="0" err="1">
                <a:ln>
                  <a:noFill/>
                </a:ln>
                <a:solidFill>
                  <a:prstClr val="black"/>
                </a:solidFill>
                <a:effectLst/>
                <a:uLnTx/>
                <a:uFillTx/>
                <a:latin typeface="Arial" panose="020B0604020202020204"/>
                <a:ea typeface="+mn-ea"/>
                <a:cs typeface="+mn-cs"/>
              </a:rPr>
              <a:t>getranscribeerd</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3200" b="0" i="0" u="none" strike="noStrike" kern="1200" cap="none" spc="0" normalizeH="0" baseline="0" noProof="0" dirty="0" err="1">
                <a:ln>
                  <a:noFill/>
                </a:ln>
                <a:solidFill>
                  <a:prstClr val="black"/>
                </a:solidFill>
                <a:effectLst/>
                <a:uLnTx/>
                <a:uFillTx/>
                <a:latin typeface="Arial" panose="020B0604020202020204"/>
                <a:ea typeface="+mn-ea"/>
                <a:cs typeface="+mn-cs"/>
              </a:rPr>
              <a:t>gecodeerd</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3200" b="0" i="0" u="none" strike="noStrike" kern="1200" cap="none" spc="0" normalizeH="0" baseline="0" noProof="0" dirty="0" err="1">
                <a:ln>
                  <a:noFill/>
                </a:ln>
                <a:solidFill>
                  <a:prstClr val="black"/>
                </a:solidFill>
                <a:effectLst/>
                <a:uLnTx/>
                <a:uFillTx/>
                <a:latin typeface="Arial" panose="020B0604020202020204"/>
                <a:ea typeface="+mn-ea"/>
                <a:cs typeface="+mn-cs"/>
              </a:rPr>
              <a:t>en</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3200" b="0" i="0" u="none" strike="noStrike" kern="1200" cap="none" spc="0" normalizeH="0" baseline="0" noProof="0" dirty="0" err="1">
                <a:ln>
                  <a:noFill/>
                </a:ln>
                <a:solidFill>
                  <a:prstClr val="black"/>
                </a:solidFill>
                <a:effectLst/>
                <a:uLnTx/>
                <a:uFillTx/>
                <a:latin typeface="Arial" panose="020B0604020202020204"/>
                <a:ea typeface="+mn-ea"/>
                <a:cs typeface="+mn-cs"/>
              </a:rPr>
              <a:t>thematisch</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3200" b="0" i="0" u="none" strike="noStrike" kern="1200" cap="none" spc="0" normalizeH="0" baseline="0" noProof="0" dirty="0" err="1">
                <a:ln>
                  <a:noFill/>
                </a:ln>
                <a:solidFill>
                  <a:prstClr val="black"/>
                </a:solidFill>
                <a:effectLst/>
                <a:uLnTx/>
                <a:uFillTx/>
                <a:latin typeface="Arial" panose="020B0604020202020204"/>
                <a:ea typeface="+mn-ea"/>
                <a:cs typeface="+mn-cs"/>
              </a:rPr>
              <a:t>geanalyseerd</a:t>
            </a:r>
            <a:endPar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Tijdelijke aanduiding voor inhoud 2">
            <a:extLst>
              <a:ext uri="{FF2B5EF4-FFF2-40B4-BE49-F238E27FC236}">
                <a16:creationId xmlns:a16="http://schemas.microsoft.com/office/drawing/2014/main" id="{52331ECE-9606-46BA-8FFB-2156B043829B}"/>
              </a:ext>
            </a:extLst>
          </p:cNvPr>
          <p:cNvSpPr txBox="1">
            <a:spLocks/>
          </p:cNvSpPr>
          <p:nvPr/>
        </p:nvSpPr>
        <p:spPr>
          <a:xfrm>
            <a:off x="1212727" y="2223984"/>
            <a:ext cx="5445916" cy="2601051"/>
          </a:xfrm>
          <a:prstGeom prst="rect">
            <a:avLst/>
          </a:prstGeom>
          <a:solidFill>
            <a:schemeClr val="bg1"/>
          </a:solidFill>
          <a:ln w="28575">
            <a:solidFill>
              <a:schemeClr val="tx1"/>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IVY:</a:t>
            </a: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7 </a:t>
            </a:r>
            <a:r>
              <a:rPr kumimoji="0" lang="en-GB" sz="2400" b="0" i="0" u="none" strike="noStrike" kern="1200" cap="none" spc="0" normalizeH="0" baseline="0" noProof="0" dirty="0" err="1">
                <a:ln>
                  <a:noFill/>
                </a:ln>
                <a:solidFill>
                  <a:srgbClr val="000000"/>
                </a:solidFill>
                <a:effectLst/>
                <a:uLnTx/>
                <a:uFillTx/>
                <a:latin typeface="Arial" panose="020B0604020202020204"/>
                <a:ea typeface="+mn-ea"/>
                <a:cs typeface="+mn-cs"/>
              </a:rPr>
              <a:t>zorg</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-professionals</a:t>
            </a: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3 </a:t>
            </a:r>
            <a:r>
              <a:rPr kumimoji="0" lang="en-GB" sz="2400" b="0" i="0" u="none" strike="noStrike" kern="1200" cap="none" spc="0" normalizeH="0" baseline="0" noProof="0" dirty="0" err="1">
                <a:ln>
                  <a:noFill/>
                </a:ln>
                <a:solidFill>
                  <a:srgbClr val="000000"/>
                </a:solidFill>
                <a:effectLst/>
                <a:uLnTx/>
                <a:uFillTx/>
                <a:latin typeface="Arial" panose="020B0604020202020204"/>
                <a:ea typeface="+mn-ea"/>
                <a:cs typeface="+mn-cs"/>
              </a:rPr>
              <a:t>borstkanker</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2400" b="0" i="0" u="none" strike="noStrike" kern="1200" cap="none" spc="0" normalizeH="0" baseline="0" noProof="0" dirty="0">
                <a:ln>
                  <a:noFill/>
                </a:ln>
                <a:solidFill>
                  <a:srgbClr val="000000"/>
                </a:solidFill>
                <a:effectLst/>
                <a:uLnTx/>
                <a:uFillTx/>
                <a:latin typeface="Arial" panose="020B0604020202020204"/>
                <a:ea typeface="+mn-ea"/>
                <a:cs typeface="+mn-cs"/>
              </a:rPr>
              <a:t>patiënten</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2 </a:t>
            </a:r>
            <a:r>
              <a:rPr kumimoji="0" lang="nl-NL" sz="2400" b="0" i="0" u="none" strike="noStrike" kern="1200" cap="none" spc="0" normalizeH="0" baseline="0" noProof="0" dirty="0">
                <a:ln>
                  <a:noFill/>
                </a:ln>
                <a:solidFill>
                  <a:srgbClr val="000000"/>
                </a:solidFill>
                <a:effectLst/>
                <a:uLnTx/>
                <a:uFillTx/>
                <a:latin typeface="Arial" panose="020B0604020202020204"/>
                <a:ea typeface="+mn-ea"/>
                <a:cs typeface="+mn-cs"/>
              </a:rPr>
              <a:t>patiënt</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partners</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ijdelijke aanduiding voor inhoud 2">
            <a:extLst>
              <a:ext uri="{FF2B5EF4-FFF2-40B4-BE49-F238E27FC236}">
                <a16:creationId xmlns:a16="http://schemas.microsoft.com/office/drawing/2014/main" id="{A0643373-52E9-4B97-8C2A-7E45AACB0619}"/>
              </a:ext>
            </a:extLst>
          </p:cNvPr>
          <p:cNvSpPr txBox="1">
            <a:spLocks/>
          </p:cNvSpPr>
          <p:nvPr/>
        </p:nvSpPr>
        <p:spPr>
          <a:xfrm>
            <a:off x="6658643" y="2223984"/>
            <a:ext cx="5340281" cy="2601051"/>
          </a:xfrm>
          <a:prstGeom prst="rect">
            <a:avLst/>
          </a:prstGeom>
          <a:solidFill>
            <a:schemeClr val="bg1"/>
          </a:solidFill>
          <a:ln w="28575">
            <a:solidFill>
              <a:schemeClr val="tx1"/>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IVY:</a:t>
            </a:r>
          </a:p>
          <a:p>
            <a:pPr marL="228564" marR="0" lvl="0" indent="-228564" algn="l" defTabSz="91425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14 </a:t>
            </a:r>
            <a:r>
              <a:rPr kumimoji="0" lang="en-GB" sz="2400" b="0" i="0" u="none" strike="noStrike" kern="1200" cap="none" spc="0" normalizeH="0" baseline="0" noProof="0" dirty="0" err="1">
                <a:ln>
                  <a:noFill/>
                </a:ln>
                <a:solidFill>
                  <a:srgbClr val="000000"/>
                </a:solidFill>
                <a:effectLst/>
                <a:uLnTx/>
                <a:uFillTx/>
                <a:latin typeface="Arial" panose="020B0604020202020204"/>
                <a:ea typeface="+mn-ea"/>
                <a:cs typeface="+mn-cs"/>
              </a:rPr>
              <a:t>borstkanker</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2400" b="0" i="0" u="none" strike="noStrike" kern="1200" cap="none" spc="0" normalizeH="0" baseline="0" noProof="0" dirty="0">
                <a:ln>
                  <a:noFill/>
                </a:ln>
                <a:solidFill>
                  <a:srgbClr val="000000"/>
                </a:solidFill>
                <a:effectLst/>
                <a:uLnTx/>
                <a:uFillTx/>
                <a:latin typeface="Arial" panose="020B0604020202020204"/>
                <a:ea typeface="+mn-ea"/>
                <a:cs typeface="+mn-cs"/>
              </a:rPr>
              <a:t>patiënten</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7" name="Afbeelding 6">
            <a:extLst>
              <a:ext uri="{FF2B5EF4-FFF2-40B4-BE49-F238E27FC236}">
                <a16:creationId xmlns:a16="http://schemas.microsoft.com/office/drawing/2014/main" id="{9A0800D5-6308-2761-9753-5A8F375CD813}"/>
              </a:ext>
            </a:extLst>
          </p:cNvPr>
          <p:cNvPicPr>
            <a:picLocks noChangeAspect="1"/>
          </p:cNvPicPr>
          <p:nvPr/>
        </p:nvPicPr>
        <p:blipFill>
          <a:blip r:embed="rId3"/>
          <a:stretch>
            <a:fillRect/>
          </a:stretch>
        </p:blipFill>
        <p:spPr>
          <a:xfrm>
            <a:off x="10766862" y="145993"/>
            <a:ext cx="1260953" cy="958060"/>
          </a:xfrm>
          <a:prstGeom prst="rect">
            <a:avLst/>
          </a:prstGeom>
        </p:spPr>
      </p:pic>
    </p:spTree>
    <p:extLst>
      <p:ext uri="{BB962C8B-B14F-4D97-AF65-F5344CB8AC3E}">
        <p14:creationId xmlns:p14="http://schemas.microsoft.com/office/powerpoint/2010/main" val="689066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29</a:t>
            </a:r>
          </a:p>
        </p:txBody>
      </p:sp>
      <p:sp>
        <p:nvSpPr>
          <p:cNvPr id="10" name="Titel 5">
            <a:extLst>
              <a:ext uri="{FF2B5EF4-FFF2-40B4-BE49-F238E27FC236}">
                <a16:creationId xmlns:a16="http://schemas.microsoft.com/office/drawing/2014/main" id="{874AADA8-5EC0-4C36-E3C8-D25FC6B6CFEF}"/>
              </a:ext>
            </a:extLst>
          </p:cNvPr>
          <p:cNvSpPr>
            <a:spLocks noGrp="1"/>
          </p:cNvSpPr>
          <p:nvPr>
            <p:ph type="title"/>
          </p:nvPr>
        </p:nvSpPr>
        <p:spPr>
          <a:xfrm>
            <a:off x="1265583" y="365125"/>
            <a:ext cx="10515600" cy="1325563"/>
          </a:xfrm>
        </p:spPr>
        <p:txBody>
          <a:bodyPr/>
          <a:lstStyle/>
          <a:p>
            <a:r>
              <a:rPr lang="en-GB" dirty="0"/>
              <a:t>User </a:t>
            </a:r>
            <a:r>
              <a:rPr lang="en-GB" dirty="0" err="1"/>
              <a:t>Evaluaties</a:t>
            </a:r>
            <a:r>
              <a:rPr lang="en-GB" dirty="0"/>
              <a:t>		</a:t>
            </a:r>
            <a:r>
              <a:rPr lang="en-GB" sz="3600" dirty="0" err="1">
                <a:solidFill>
                  <a:srgbClr val="E6007E"/>
                </a:solidFill>
              </a:rPr>
              <a:t>Resultaten</a:t>
            </a:r>
            <a:r>
              <a:rPr lang="en-GB" dirty="0"/>
              <a:t> </a:t>
            </a:r>
          </a:p>
        </p:txBody>
      </p:sp>
      <p:sp>
        <p:nvSpPr>
          <p:cNvPr id="14" name="Tijdelijke aanduiding voor inhoud 3">
            <a:extLst>
              <a:ext uri="{FF2B5EF4-FFF2-40B4-BE49-F238E27FC236}">
                <a16:creationId xmlns:a16="http://schemas.microsoft.com/office/drawing/2014/main" id="{C5D91D29-0545-AC14-4DAD-A93F8D23B25A}"/>
              </a:ext>
            </a:extLst>
          </p:cNvPr>
          <p:cNvSpPr>
            <a:spLocks noGrp="1"/>
          </p:cNvSpPr>
          <p:nvPr>
            <p:ph sz="half" idx="2"/>
          </p:nvPr>
        </p:nvSpPr>
        <p:spPr>
          <a:xfrm>
            <a:off x="1018951" y="1451610"/>
            <a:ext cx="10240177" cy="4552950"/>
          </a:xfrm>
        </p:spPr>
        <p:txBody>
          <a:bodyPr>
            <a:normAutofit/>
          </a:bodyPr>
          <a:lstStyle/>
          <a:p>
            <a:r>
              <a:rPr lang="en-GB" sz="2800" dirty="0" err="1"/>
              <a:t>Positief</a:t>
            </a:r>
            <a:r>
              <a:rPr lang="en-GB" sz="2800" dirty="0"/>
              <a:t> over de training </a:t>
            </a:r>
            <a:r>
              <a:rPr lang="en-GB" sz="2800" dirty="0" err="1"/>
              <a:t>en</a:t>
            </a:r>
            <a:r>
              <a:rPr lang="en-GB" sz="2800" dirty="0"/>
              <a:t> </a:t>
            </a:r>
            <a:r>
              <a:rPr lang="nl-NL" sz="2800" dirty="0"/>
              <a:t>potentiële</a:t>
            </a:r>
            <a:r>
              <a:rPr lang="en-GB" sz="2800" dirty="0"/>
              <a:t> </a:t>
            </a:r>
            <a:r>
              <a:rPr lang="en-GB" sz="2800" dirty="0" err="1"/>
              <a:t>implementatie</a:t>
            </a:r>
            <a:r>
              <a:rPr lang="en-GB" sz="2800" dirty="0"/>
              <a:t>, maar </a:t>
            </a:r>
            <a:r>
              <a:rPr lang="en-GB" sz="2800" dirty="0" err="1"/>
              <a:t>twijfels</a:t>
            </a:r>
            <a:r>
              <a:rPr lang="en-GB" sz="2800" dirty="0"/>
              <a:t> over </a:t>
            </a:r>
            <a:r>
              <a:rPr lang="en-GB" sz="2800" dirty="0" err="1"/>
              <a:t>effectiviteit</a:t>
            </a:r>
            <a:r>
              <a:rPr lang="en-GB" sz="2800" dirty="0"/>
              <a:t> </a:t>
            </a:r>
            <a:r>
              <a:rPr lang="en-GB" sz="2800" dirty="0" err="1"/>
              <a:t>en</a:t>
            </a:r>
            <a:r>
              <a:rPr lang="en-GB" sz="2800" dirty="0"/>
              <a:t> </a:t>
            </a:r>
            <a:r>
              <a:rPr lang="nl-NL" sz="2800" dirty="0"/>
              <a:t>geïrriteerd</a:t>
            </a:r>
            <a:r>
              <a:rPr lang="en-GB" sz="2800" dirty="0"/>
              <a:t> door </a:t>
            </a:r>
            <a:r>
              <a:rPr lang="en-GB" sz="2800" dirty="0" err="1"/>
              <a:t>eentonigheid</a:t>
            </a:r>
            <a:r>
              <a:rPr lang="en-GB" sz="2800" dirty="0"/>
              <a:t> </a:t>
            </a:r>
          </a:p>
          <a:p>
            <a:endParaRPr lang="en-GB" sz="3200" dirty="0"/>
          </a:p>
        </p:txBody>
      </p:sp>
      <p:sp>
        <p:nvSpPr>
          <p:cNvPr id="12" name="Tijdelijke aanduiding voor inhoud 2">
            <a:extLst>
              <a:ext uri="{FF2B5EF4-FFF2-40B4-BE49-F238E27FC236}">
                <a16:creationId xmlns:a16="http://schemas.microsoft.com/office/drawing/2014/main" id="{7775CE85-CEC8-4DE8-B023-B69805F07449}"/>
              </a:ext>
            </a:extLst>
          </p:cNvPr>
          <p:cNvSpPr txBox="1">
            <a:spLocks/>
          </p:cNvSpPr>
          <p:nvPr/>
        </p:nvSpPr>
        <p:spPr>
          <a:xfrm>
            <a:off x="1315338" y="3018287"/>
            <a:ext cx="4823701" cy="2641023"/>
          </a:xfrm>
          <a:prstGeom prst="rect">
            <a:avLst/>
          </a:prstGeom>
          <a:solidFill>
            <a:schemeClr val="bg1"/>
          </a:solidFill>
          <a:ln w="28575">
            <a:solidFill>
              <a:srgbClr val="FF0000"/>
            </a:solidFill>
            <a:prstDash val="solid"/>
          </a:ln>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200" dirty="0">
                <a:solidFill>
                  <a:srgbClr val="FF0000"/>
                </a:solidFill>
              </a:rPr>
              <a:t>Barrières:</a:t>
            </a:r>
            <a:endParaRPr lang="nl-NL" sz="1400" dirty="0"/>
          </a:p>
          <a:p>
            <a:r>
              <a:rPr lang="en-GB" sz="2800" dirty="0" err="1"/>
              <a:t>Preventief</a:t>
            </a:r>
            <a:r>
              <a:rPr lang="en-GB" sz="2800" dirty="0"/>
              <a:t> </a:t>
            </a:r>
            <a:r>
              <a:rPr lang="en-GB" sz="2800" dirty="0">
                <a:sym typeface="Wingdings" panose="05000000000000000000" pitchFamily="2" charset="2"/>
              </a:rPr>
              <a:t> te </a:t>
            </a:r>
            <a:r>
              <a:rPr lang="en-GB" sz="2800" dirty="0" err="1">
                <a:sym typeface="Wingdings" panose="05000000000000000000" pitchFamily="2" charset="2"/>
              </a:rPr>
              <a:t>vroeg</a:t>
            </a:r>
            <a:r>
              <a:rPr lang="en-GB" sz="2800" dirty="0">
                <a:sym typeface="Wingdings" panose="05000000000000000000" pitchFamily="2" charset="2"/>
              </a:rPr>
              <a:t>?</a:t>
            </a:r>
            <a:endParaRPr lang="en-GB" sz="2800" dirty="0"/>
          </a:p>
          <a:p>
            <a:r>
              <a:rPr lang="en-GB" sz="2800" dirty="0" err="1"/>
              <a:t>Integratie</a:t>
            </a:r>
            <a:r>
              <a:rPr lang="en-GB" sz="2800" dirty="0"/>
              <a:t> met </a:t>
            </a:r>
            <a:r>
              <a:rPr lang="en-GB" sz="2800" dirty="0" err="1"/>
              <a:t>reguliere</a:t>
            </a:r>
            <a:r>
              <a:rPr lang="en-GB" sz="2800" dirty="0"/>
              <a:t> </a:t>
            </a:r>
            <a:r>
              <a:rPr lang="en-GB" sz="2800" dirty="0" err="1"/>
              <a:t>behandeling</a:t>
            </a:r>
            <a:endParaRPr lang="en-GB" sz="2800" dirty="0"/>
          </a:p>
        </p:txBody>
      </p:sp>
      <p:sp>
        <p:nvSpPr>
          <p:cNvPr id="13" name="Tijdelijke aanduiding voor inhoud 3">
            <a:extLst>
              <a:ext uri="{FF2B5EF4-FFF2-40B4-BE49-F238E27FC236}">
                <a16:creationId xmlns:a16="http://schemas.microsoft.com/office/drawing/2014/main" id="{FE274F56-EE20-4C38-A8D3-3D0E0E76B4EA}"/>
              </a:ext>
            </a:extLst>
          </p:cNvPr>
          <p:cNvSpPr txBox="1">
            <a:spLocks/>
          </p:cNvSpPr>
          <p:nvPr/>
        </p:nvSpPr>
        <p:spPr>
          <a:xfrm>
            <a:off x="6435427" y="3018287"/>
            <a:ext cx="4823701" cy="2641024"/>
          </a:xfrm>
          <a:prstGeom prst="rect">
            <a:avLst/>
          </a:prstGeom>
          <a:ln w="28575">
            <a:solidFill>
              <a:srgbClr val="00B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err="1">
                <a:solidFill>
                  <a:schemeClr val="accent6"/>
                </a:solidFill>
              </a:rPr>
              <a:t>Mogelijke</a:t>
            </a:r>
            <a:r>
              <a:rPr lang="en-GB" sz="3200" dirty="0">
                <a:solidFill>
                  <a:schemeClr val="accent6"/>
                </a:solidFill>
              </a:rPr>
              <a:t> </a:t>
            </a:r>
            <a:r>
              <a:rPr lang="en-GB" sz="3200" dirty="0" err="1">
                <a:solidFill>
                  <a:schemeClr val="accent6"/>
                </a:solidFill>
              </a:rPr>
              <a:t>oplossingen</a:t>
            </a:r>
            <a:r>
              <a:rPr lang="en-GB" sz="3200" dirty="0">
                <a:solidFill>
                  <a:schemeClr val="accent6"/>
                </a:solidFill>
              </a:rPr>
              <a:t>:</a:t>
            </a:r>
            <a:r>
              <a:rPr kumimoji="0" lang="en-GB" sz="3200" b="0" i="0" u="none" strike="noStrike" kern="1200" cap="none" spc="0" normalizeH="0" baseline="0" noProof="0" dirty="0">
                <a:ln>
                  <a:noFill/>
                </a:ln>
                <a:solidFill>
                  <a:schemeClr val="accent6"/>
                </a:solidFill>
                <a:effectLst/>
                <a:uLnTx/>
                <a:uFillTx/>
                <a:ea typeface="+mn-ea"/>
                <a:cs typeface="+mn-cs"/>
              </a:rPr>
              <a:t> </a:t>
            </a:r>
            <a:endParaRPr kumimoji="0" lang="en-GB" sz="14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rPr>
              <a:t>A</a:t>
            </a:r>
            <a:r>
              <a:rPr kumimoji="0" lang="en-GB" b="0" i="0" u="none" strike="noStrike" kern="1200" cap="none" spc="0" normalizeH="0" baseline="0" noProof="0" dirty="0">
                <a:ln>
                  <a:noFill/>
                </a:ln>
                <a:solidFill>
                  <a:prstClr val="black"/>
                </a:solidFill>
                <a:effectLst/>
                <a:uLnTx/>
                <a:uFillTx/>
                <a:ea typeface="+mn-ea"/>
                <a:cs typeface="+mn-cs"/>
              </a:rPr>
              <a:t>pp </a:t>
            </a:r>
            <a:r>
              <a:rPr kumimoji="0" lang="en-GB" b="0" i="0" u="none" strike="noStrike" kern="1200" cap="none" spc="0" normalizeH="0" baseline="0" noProof="0" dirty="0" err="1">
                <a:ln>
                  <a:noFill/>
                </a:ln>
                <a:solidFill>
                  <a:prstClr val="black"/>
                </a:solidFill>
                <a:effectLst/>
                <a:uLnTx/>
                <a:uFillTx/>
                <a:ea typeface="+mn-ea"/>
                <a:cs typeface="+mn-cs"/>
              </a:rPr>
              <a:t>aanbieden</a:t>
            </a:r>
            <a:r>
              <a:rPr kumimoji="0" lang="en-GB" b="0" i="0" u="none" strike="noStrike" kern="1200" cap="none" spc="0" normalizeH="0" baseline="0" noProof="0" dirty="0">
                <a:ln>
                  <a:noFill/>
                </a:ln>
                <a:solidFill>
                  <a:prstClr val="black"/>
                </a:solidFill>
                <a:effectLst/>
                <a:uLnTx/>
                <a:uFillTx/>
                <a:ea typeface="+mn-ea"/>
                <a:cs typeface="+mn-cs"/>
              </a:rPr>
              <a:t> </a:t>
            </a:r>
            <a:r>
              <a:rPr kumimoji="0" lang="en-GB" b="0" i="0" u="none" strike="noStrike" kern="1200" cap="none" spc="0" normalizeH="0" baseline="0" noProof="0" dirty="0" err="1">
                <a:ln>
                  <a:noFill/>
                </a:ln>
                <a:solidFill>
                  <a:prstClr val="black"/>
                </a:solidFill>
                <a:effectLst/>
                <a:uLnTx/>
                <a:uFillTx/>
                <a:ea typeface="+mn-ea"/>
                <a:cs typeface="+mn-cs"/>
              </a:rPr>
              <a:t>na</a:t>
            </a:r>
            <a:r>
              <a:rPr kumimoji="0" lang="en-GB" b="0" i="0" u="none" strike="noStrike" kern="1200" cap="none" spc="0" normalizeH="0" baseline="0" noProof="0" dirty="0">
                <a:ln>
                  <a:noFill/>
                </a:ln>
                <a:solidFill>
                  <a:prstClr val="black"/>
                </a:solidFill>
                <a:effectLst/>
                <a:uLnTx/>
                <a:uFillTx/>
                <a:ea typeface="+mn-ea"/>
                <a:cs typeface="+mn-cs"/>
              </a:rPr>
              <a:t> </a:t>
            </a:r>
            <a:r>
              <a:rPr kumimoji="0" lang="en-GB" b="0" i="0" u="none" strike="noStrike" kern="1200" cap="none" spc="0" normalizeH="0" baseline="0" noProof="0" dirty="0" err="1">
                <a:ln>
                  <a:noFill/>
                </a:ln>
                <a:solidFill>
                  <a:prstClr val="black"/>
                </a:solidFill>
                <a:effectLst/>
                <a:uLnTx/>
                <a:uFillTx/>
                <a:ea typeface="+mn-ea"/>
                <a:cs typeface="+mn-cs"/>
              </a:rPr>
              <a:t>eerste</a:t>
            </a:r>
            <a:r>
              <a:rPr kumimoji="0" lang="en-GB" b="0" i="0" u="none" strike="noStrike" kern="1200" cap="none" spc="0" normalizeH="0" baseline="0" noProof="0" dirty="0">
                <a:ln>
                  <a:noFill/>
                </a:ln>
                <a:solidFill>
                  <a:prstClr val="black"/>
                </a:solidFill>
                <a:effectLst/>
                <a:uLnTx/>
                <a:uFillTx/>
                <a:ea typeface="+mn-ea"/>
                <a:cs typeface="+mn-cs"/>
              </a:rPr>
              <a:t> chemo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err="1">
                <a:solidFill>
                  <a:prstClr val="black"/>
                </a:solidFill>
              </a:rPr>
              <a:t>Personaliseer</a:t>
            </a:r>
            <a:r>
              <a:rPr lang="en-GB" dirty="0">
                <a:solidFill>
                  <a:prstClr val="black"/>
                </a:solidFill>
              </a:rPr>
              <a:t> de app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ea typeface="+mn-ea"/>
                <a:cs typeface="+mn-cs"/>
              </a:rPr>
              <a:t>Integreer</a:t>
            </a:r>
            <a:r>
              <a:rPr kumimoji="0" lang="en-GB" b="0" i="0" u="none" strike="noStrike" kern="1200" cap="none" spc="0" normalizeH="0" baseline="0" noProof="0" dirty="0">
                <a:ln>
                  <a:noFill/>
                </a:ln>
                <a:solidFill>
                  <a:prstClr val="black"/>
                </a:solidFill>
                <a:effectLst/>
                <a:uLnTx/>
                <a:uFillTx/>
                <a:ea typeface="+mn-ea"/>
                <a:cs typeface="+mn-cs"/>
              </a:rPr>
              <a:t> met </a:t>
            </a:r>
            <a:r>
              <a:rPr kumimoji="0" lang="en-GB" b="0" i="0" u="none" strike="noStrike" kern="1200" cap="none" spc="0" normalizeH="0" baseline="0" noProof="0" dirty="0" err="1">
                <a:ln>
                  <a:noFill/>
                </a:ln>
                <a:solidFill>
                  <a:prstClr val="black"/>
                </a:solidFill>
                <a:effectLst/>
                <a:uLnTx/>
                <a:uFillTx/>
                <a:ea typeface="+mn-ea"/>
                <a:cs typeface="+mn-cs"/>
              </a:rPr>
              <a:t>andere</a:t>
            </a:r>
            <a:r>
              <a:rPr kumimoji="0" lang="en-GB" b="0" i="0" u="none" strike="noStrike" kern="1200" cap="none" spc="0" normalizeH="0" baseline="0" noProof="0" dirty="0">
                <a:ln>
                  <a:noFill/>
                </a:ln>
                <a:solidFill>
                  <a:prstClr val="black"/>
                </a:solidFill>
                <a:effectLst/>
                <a:uLnTx/>
                <a:uFillTx/>
                <a:ea typeface="+mn-ea"/>
                <a:cs typeface="+mn-cs"/>
              </a:rPr>
              <a:t> </a:t>
            </a:r>
            <a:r>
              <a:rPr kumimoji="0" lang="en-GB" b="0" i="0" u="none" strike="noStrike" kern="1200" cap="none" spc="0" normalizeH="0" baseline="0" noProof="0" dirty="0" err="1">
                <a:ln>
                  <a:noFill/>
                </a:ln>
                <a:solidFill>
                  <a:prstClr val="black"/>
                </a:solidFill>
                <a:effectLst/>
                <a:uLnTx/>
                <a:uFillTx/>
                <a:ea typeface="+mn-ea"/>
                <a:cs typeface="+mn-cs"/>
              </a:rPr>
              <a:t>interventies</a:t>
            </a:r>
            <a:endParaRPr kumimoji="0" lang="en-GB"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8494F43E-59CD-41F3-A681-9BB95DBA084B}"/>
              </a:ext>
            </a:extLst>
          </p:cNvPr>
          <p:cNvPicPr>
            <a:picLocks noChangeAspect="1"/>
          </p:cNvPicPr>
          <p:nvPr/>
        </p:nvPicPr>
        <p:blipFill>
          <a:blip r:embed="rId3"/>
          <a:stretch>
            <a:fillRect/>
          </a:stretch>
        </p:blipFill>
        <p:spPr>
          <a:xfrm>
            <a:off x="10766862" y="145993"/>
            <a:ext cx="1260953" cy="958060"/>
          </a:xfrm>
          <a:prstGeom prst="rect">
            <a:avLst/>
          </a:prstGeom>
        </p:spPr>
      </p:pic>
    </p:spTree>
    <p:extLst>
      <p:ext uri="{BB962C8B-B14F-4D97-AF65-F5344CB8AC3E}">
        <p14:creationId xmlns:p14="http://schemas.microsoft.com/office/powerpoint/2010/main" val="277321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3">
            <a:extLst>
              <a:ext uri="{FF2B5EF4-FFF2-40B4-BE49-F238E27FC236}">
                <a16:creationId xmlns:a16="http://schemas.microsoft.com/office/drawing/2014/main" id="{D133E8D8-1FED-411A-B739-6F5DF74A885C}"/>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30</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a:t>User </a:t>
            </a:r>
            <a:r>
              <a:rPr lang="en-GB" dirty="0" err="1"/>
              <a:t>evaluaties</a:t>
            </a:r>
            <a:r>
              <a:rPr lang="en-GB" dirty="0"/>
              <a:t>	    </a:t>
            </a:r>
            <a:r>
              <a:rPr lang="en-GB" sz="3600" dirty="0" err="1">
                <a:solidFill>
                  <a:srgbClr val="E6007E"/>
                </a:solidFill>
              </a:rPr>
              <a:t>Conclusie</a:t>
            </a:r>
            <a:r>
              <a:rPr lang="en-GB" dirty="0"/>
              <a:t> </a:t>
            </a:r>
          </a:p>
        </p:txBody>
      </p:sp>
      <p:sp>
        <p:nvSpPr>
          <p:cNvPr id="11" name="Tijdelijke aanduiding voor inhoud 3">
            <a:extLst>
              <a:ext uri="{FF2B5EF4-FFF2-40B4-BE49-F238E27FC236}">
                <a16:creationId xmlns:a16="http://schemas.microsoft.com/office/drawing/2014/main" id="{C73BB9FC-F91D-4010-83DD-563585827BA2}"/>
              </a:ext>
            </a:extLst>
          </p:cNvPr>
          <p:cNvSpPr>
            <a:spLocks noGrp="1"/>
          </p:cNvSpPr>
          <p:nvPr>
            <p:ph sz="half" idx="2"/>
          </p:nvPr>
        </p:nvSpPr>
        <p:spPr>
          <a:xfrm>
            <a:off x="1098764" y="1419226"/>
            <a:ext cx="10240177" cy="4524374"/>
          </a:xfrm>
        </p:spPr>
        <p:txBody>
          <a:bodyPr>
            <a:normAutofit lnSpcReduction="10000"/>
          </a:bodyPr>
          <a:lstStyle/>
          <a:p>
            <a:endParaRPr lang="en-GB" sz="3200" dirty="0"/>
          </a:p>
          <a:p>
            <a:pPr marL="0" indent="0">
              <a:buNone/>
            </a:pPr>
            <a:r>
              <a:rPr lang="en-GB" sz="3200" dirty="0">
                <a:sym typeface="Wingdings" panose="05000000000000000000" pitchFamily="2" charset="2"/>
              </a:rPr>
              <a:t> </a:t>
            </a:r>
            <a:r>
              <a:rPr lang="en-GB" sz="3200" dirty="0" err="1"/>
              <a:t>Veel</a:t>
            </a:r>
            <a:r>
              <a:rPr lang="en-GB" sz="3200" dirty="0"/>
              <a:t> </a:t>
            </a:r>
            <a:r>
              <a:rPr lang="en-GB" sz="3200" dirty="0" err="1"/>
              <a:t>overeenkomsten</a:t>
            </a:r>
            <a:r>
              <a:rPr lang="en-GB" sz="3200" dirty="0"/>
              <a:t> in 2 </a:t>
            </a:r>
            <a:r>
              <a:rPr lang="en-GB" sz="3200" dirty="0" err="1"/>
              <a:t>zeer</a:t>
            </a:r>
            <a:r>
              <a:rPr lang="en-GB" sz="3200" dirty="0"/>
              <a:t> </a:t>
            </a:r>
            <a:r>
              <a:rPr lang="en-GB" sz="3200" dirty="0" err="1"/>
              <a:t>verschillende</a:t>
            </a:r>
            <a:r>
              <a:rPr lang="en-GB" sz="3200" dirty="0"/>
              <a:t> </a:t>
            </a:r>
            <a:r>
              <a:rPr lang="nl-NL" sz="3200" dirty="0"/>
              <a:t>patiënten-</a:t>
            </a:r>
            <a:r>
              <a:rPr lang="en-GB" sz="3200" dirty="0" err="1"/>
              <a:t>populaties</a:t>
            </a:r>
            <a:r>
              <a:rPr lang="en-GB" sz="3200" dirty="0"/>
              <a:t> (</a:t>
            </a:r>
            <a:r>
              <a:rPr lang="en-GB" sz="3200" dirty="0" err="1"/>
              <a:t>chronisch</a:t>
            </a:r>
            <a:r>
              <a:rPr lang="en-GB" sz="3200" dirty="0"/>
              <a:t> vs. </a:t>
            </a:r>
            <a:r>
              <a:rPr lang="en-GB" sz="3200" dirty="0" err="1"/>
              <a:t>acuut</a:t>
            </a:r>
            <a:r>
              <a:rPr lang="en-GB" sz="3200" dirty="0"/>
              <a:t>, </a:t>
            </a:r>
            <a:r>
              <a:rPr lang="en-GB" sz="3200" dirty="0" err="1"/>
              <a:t>leeftijd</a:t>
            </a:r>
            <a:r>
              <a:rPr lang="en-GB" sz="3200" dirty="0"/>
              <a:t>, gender, etc.)</a:t>
            </a:r>
            <a:br>
              <a:rPr lang="en-GB" sz="3200" dirty="0"/>
            </a:br>
            <a:endParaRPr lang="en-GB" sz="3200" dirty="0"/>
          </a:p>
          <a:p>
            <a:pPr marL="0" indent="0">
              <a:buNone/>
            </a:pPr>
            <a:r>
              <a:rPr lang="en-GB" sz="3200" dirty="0"/>
              <a:t>… </a:t>
            </a:r>
            <a:r>
              <a:rPr lang="en-GB" sz="3200" dirty="0" err="1"/>
              <a:t>en</a:t>
            </a:r>
            <a:r>
              <a:rPr lang="en-GB" sz="3200" dirty="0"/>
              <a:t> 2 heel </a:t>
            </a:r>
            <a:r>
              <a:rPr lang="en-GB" sz="3200" dirty="0" err="1"/>
              <a:t>verschillende</a:t>
            </a:r>
            <a:r>
              <a:rPr lang="en-GB" sz="3200" dirty="0"/>
              <a:t> e-Health designs (app vs. </a:t>
            </a:r>
            <a:r>
              <a:rPr lang="en-GB" sz="3200" dirty="0" err="1"/>
              <a:t>computertaken</a:t>
            </a:r>
            <a:r>
              <a:rPr lang="en-GB" sz="3200" dirty="0"/>
              <a:t>)</a:t>
            </a:r>
          </a:p>
          <a:p>
            <a:pPr marL="0" indent="0">
              <a:buNone/>
            </a:pPr>
            <a:br>
              <a:rPr lang="en-GB" sz="3200" dirty="0"/>
            </a:br>
            <a:endParaRPr lang="en-GB" sz="3200" dirty="0"/>
          </a:p>
          <a:p>
            <a:r>
              <a:rPr lang="en-GB" sz="3200" dirty="0"/>
              <a:t>Hoe zit het met de </a:t>
            </a:r>
            <a:r>
              <a:rPr lang="en-GB" sz="3200" dirty="0" err="1"/>
              <a:t>effectiviteit</a:t>
            </a:r>
            <a:r>
              <a:rPr lang="en-GB" sz="3200" dirty="0"/>
              <a:t> </a:t>
            </a:r>
            <a:r>
              <a:rPr lang="en-GB" sz="3200" dirty="0" err="1"/>
              <a:t>bij</a:t>
            </a:r>
            <a:r>
              <a:rPr lang="en-GB" sz="3200" dirty="0"/>
              <a:t> IVY?</a:t>
            </a:r>
          </a:p>
        </p:txBody>
      </p:sp>
      <p:sp>
        <p:nvSpPr>
          <p:cNvPr id="14" name="Tekstvak 13">
            <a:extLst>
              <a:ext uri="{FF2B5EF4-FFF2-40B4-BE49-F238E27FC236}">
                <a16:creationId xmlns:a16="http://schemas.microsoft.com/office/drawing/2014/main" id="{806E8A21-5E0D-4E18-8467-F2D58FCC1119}"/>
              </a:ext>
            </a:extLst>
          </p:cNvPr>
          <p:cNvSpPr txBox="1"/>
          <p:nvPr/>
        </p:nvSpPr>
        <p:spPr>
          <a:xfrm>
            <a:off x="8879094" y="12466"/>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pic>
        <p:nvPicPr>
          <p:cNvPr id="10" name="Afbeelding 9">
            <a:extLst>
              <a:ext uri="{FF2B5EF4-FFF2-40B4-BE49-F238E27FC236}">
                <a16:creationId xmlns:a16="http://schemas.microsoft.com/office/drawing/2014/main" id="{315E767E-4273-5714-5F47-33AF5BEE4512}"/>
              </a:ext>
            </a:extLst>
          </p:cNvPr>
          <p:cNvPicPr>
            <a:picLocks noChangeAspect="1"/>
          </p:cNvPicPr>
          <p:nvPr/>
        </p:nvPicPr>
        <p:blipFill>
          <a:blip r:embed="rId3"/>
          <a:stretch>
            <a:fillRect/>
          </a:stretch>
        </p:blipFill>
        <p:spPr>
          <a:xfrm>
            <a:off x="11259128" y="89860"/>
            <a:ext cx="774953" cy="588802"/>
          </a:xfrm>
          <a:prstGeom prst="rect">
            <a:avLst/>
          </a:prstGeom>
        </p:spPr>
      </p:pic>
    </p:spTree>
    <p:extLst>
      <p:ext uri="{BB962C8B-B14F-4D97-AF65-F5344CB8AC3E}">
        <p14:creationId xmlns:p14="http://schemas.microsoft.com/office/powerpoint/2010/main" val="255289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3">
            <a:extLst>
              <a:ext uri="{FF2B5EF4-FFF2-40B4-BE49-F238E27FC236}">
                <a16:creationId xmlns:a16="http://schemas.microsoft.com/office/drawing/2014/main" id="{7429E26D-BA65-4391-B899-1D7A2DC943F6}"/>
              </a:ext>
            </a:extLst>
          </p:cNvPr>
          <p:cNvSpPr txBox="1">
            <a:spLocks/>
          </p:cNvSpPr>
          <p:nvPr/>
        </p:nvSpPr>
        <p:spPr>
          <a:xfrm>
            <a:off x="1018951" y="1198690"/>
            <a:ext cx="10240177" cy="4560084"/>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31</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err="1"/>
              <a:t>voorlopige</a:t>
            </a:r>
            <a:r>
              <a:rPr lang="en-GB" dirty="0"/>
              <a:t> </a:t>
            </a:r>
            <a:r>
              <a:rPr lang="en-GB" dirty="0" err="1"/>
              <a:t>effecten</a:t>
            </a:r>
            <a:r>
              <a:rPr lang="en-GB" dirty="0"/>
              <a:t>	 </a:t>
            </a:r>
            <a:r>
              <a:rPr lang="en-GB" sz="3600" cap="none" dirty="0" err="1"/>
              <a:t>zelfidentiteitsbias</a:t>
            </a:r>
            <a:r>
              <a:rPr lang="en-GB" dirty="0"/>
              <a:t>	 </a:t>
            </a:r>
          </a:p>
        </p:txBody>
      </p:sp>
      <p:pic>
        <p:nvPicPr>
          <p:cNvPr id="10" name="Picture 14">
            <a:extLst>
              <a:ext uri="{FF2B5EF4-FFF2-40B4-BE49-F238E27FC236}">
                <a16:creationId xmlns:a16="http://schemas.microsoft.com/office/drawing/2014/main" id="{67908651-8A62-40B3-B05B-D270B04DE2CC}"/>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887969" y="1319734"/>
            <a:ext cx="8482519" cy="4824920"/>
          </a:xfrm>
          <a:prstGeom prst="rect">
            <a:avLst/>
          </a:prstGeom>
          <a:noFill/>
          <a:ln w="38100" cmpd="sng">
            <a:noFill/>
          </a:ln>
        </p:spPr>
      </p:pic>
      <p:sp>
        <p:nvSpPr>
          <p:cNvPr id="7" name="Tekstvak 6">
            <a:extLst>
              <a:ext uri="{FF2B5EF4-FFF2-40B4-BE49-F238E27FC236}">
                <a16:creationId xmlns:a16="http://schemas.microsoft.com/office/drawing/2014/main" id="{E7E83C01-9533-4C54-A2EE-6E7B389DF3E7}"/>
              </a:ext>
            </a:extLst>
          </p:cNvPr>
          <p:cNvSpPr txBox="1"/>
          <p:nvPr/>
        </p:nvSpPr>
        <p:spPr>
          <a:xfrm>
            <a:off x="1699592" y="5058637"/>
            <a:ext cx="1104900" cy="369332"/>
          </a:xfrm>
          <a:prstGeom prst="rect">
            <a:avLst/>
          </a:prstGeom>
          <a:solidFill>
            <a:schemeClr val="bg1"/>
          </a:solidFill>
        </p:spPr>
        <p:txBody>
          <a:bodyPr wrap="square" rtlCol="0">
            <a:spAutoFit/>
          </a:bodyPr>
          <a:lstStyle/>
          <a:p>
            <a:r>
              <a:rPr lang="nl-NL" dirty="0"/>
              <a:t>Vitaliteit</a:t>
            </a:r>
          </a:p>
        </p:txBody>
      </p:sp>
      <p:sp>
        <p:nvSpPr>
          <p:cNvPr id="15" name="Tekstvak 14">
            <a:extLst>
              <a:ext uri="{FF2B5EF4-FFF2-40B4-BE49-F238E27FC236}">
                <a16:creationId xmlns:a16="http://schemas.microsoft.com/office/drawing/2014/main" id="{7D086148-9FB4-40EA-9CF5-636659532A26}"/>
              </a:ext>
            </a:extLst>
          </p:cNvPr>
          <p:cNvSpPr txBox="1"/>
          <p:nvPr/>
        </p:nvSpPr>
        <p:spPr>
          <a:xfrm>
            <a:off x="1481576" y="1705753"/>
            <a:ext cx="1615180" cy="369332"/>
          </a:xfrm>
          <a:prstGeom prst="rect">
            <a:avLst/>
          </a:prstGeom>
          <a:solidFill>
            <a:schemeClr val="bg1"/>
          </a:solidFill>
        </p:spPr>
        <p:txBody>
          <a:bodyPr wrap="square" rtlCol="0">
            <a:spAutoFit/>
          </a:bodyPr>
          <a:lstStyle/>
          <a:p>
            <a:r>
              <a:rPr lang="nl-NL" dirty="0"/>
              <a:t>Vermoeidheid</a:t>
            </a:r>
          </a:p>
        </p:txBody>
      </p:sp>
      <p:sp>
        <p:nvSpPr>
          <p:cNvPr id="16" name="Tekstvak 15">
            <a:extLst>
              <a:ext uri="{FF2B5EF4-FFF2-40B4-BE49-F238E27FC236}">
                <a16:creationId xmlns:a16="http://schemas.microsoft.com/office/drawing/2014/main" id="{5129CFC9-0DAD-468C-B2ED-9570D57BD8E8}"/>
              </a:ext>
            </a:extLst>
          </p:cNvPr>
          <p:cNvSpPr txBox="1"/>
          <p:nvPr/>
        </p:nvSpPr>
        <p:spPr>
          <a:xfrm>
            <a:off x="2933429" y="1400043"/>
            <a:ext cx="6939844" cy="369332"/>
          </a:xfrm>
          <a:prstGeom prst="rect">
            <a:avLst/>
          </a:prstGeom>
          <a:solidFill>
            <a:schemeClr val="bg1"/>
          </a:solidFill>
        </p:spPr>
        <p:txBody>
          <a:bodyPr wrap="square" rtlCol="0">
            <a:spAutoFit/>
          </a:bodyPr>
          <a:lstStyle/>
          <a:p>
            <a:r>
              <a:rPr lang="en-GB" b="1" dirty="0"/>
              <a:t>Effect IVY op </a:t>
            </a:r>
            <a:r>
              <a:rPr lang="nl-NL" b="1" dirty="0"/>
              <a:t>onbewuste</a:t>
            </a:r>
            <a:r>
              <a:rPr lang="en-GB" b="1" dirty="0"/>
              <a:t> </a:t>
            </a:r>
            <a:r>
              <a:rPr lang="nl-NL" b="1" dirty="0"/>
              <a:t>vermoeidheid</a:t>
            </a:r>
            <a:r>
              <a:rPr lang="en-GB" b="1" dirty="0"/>
              <a:t> (</a:t>
            </a:r>
            <a:r>
              <a:rPr lang="nl-NL" b="1" dirty="0"/>
              <a:t>zelfidentiteitsbias</a:t>
            </a:r>
            <a:r>
              <a:rPr lang="en-GB" b="1" dirty="0"/>
              <a:t>)</a:t>
            </a:r>
          </a:p>
        </p:txBody>
      </p:sp>
      <p:sp>
        <p:nvSpPr>
          <p:cNvPr id="11" name="Tekstvak 10">
            <a:extLst>
              <a:ext uri="{FF2B5EF4-FFF2-40B4-BE49-F238E27FC236}">
                <a16:creationId xmlns:a16="http://schemas.microsoft.com/office/drawing/2014/main" id="{B9E76B3D-0E4D-44A1-8E6D-2C66E41F343E}"/>
              </a:ext>
            </a:extLst>
          </p:cNvPr>
          <p:cNvSpPr txBox="1"/>
          <p:nvPr/>
        </p:nvSpPr>
        <p:spPr>
          <a:xfrm>
            <a:off x="2491202" y="6108252"/>
            <a:ext cx="3216351" cy="369332"/>
          </a:xfrm>
          <a:prstGeom prst="rect">
            <a:avLst/>
          </a:prstGeom>
          <a:noFill/>
        </p:spPr>
        <p:txBody>
          <a:bodyPr wrap="square" rtlCol="0">
            <a:spAutoFit/>
          </a:bodyPr>
          <a:lstStyle/>
          <a:p>
            <a:r>
              <a:rPr lang="en-GB" dirty="0"/>
              <a:t>Door Roos Wolbers</a:t>
            </a:r>
          </a:p>
        </p:txBody>
      </p:sp>
      <p:sp>
        <p:nvSpPr>
          <p:cNvPr id="2" name="Tekstvak 1">
            <a:extLst>
              <a:ext uri="{FF2B5EF4-FFF2-40B4-BE49-F238E27FC236}">
                <a16:creationId xmlns:a16="http://schemas.microsoft.com/office/drawing/2014/main" id="{5E2B8EAA-4B6B-4C51-82BD-9D907E66EF29}"/>
              </a:ext>
            </a:extLst>
          </p:cNvPr>
          <p:cNvSpPr txBox="1"/>
          <p:nvPr/>
        </p:nvSpPr>
        <p:spPr>
          <a:xfrm>
            <a:off x="10193636" y="2385959"/>
            <a:ext cx="1840445" cy="646331"/>
          </a:xfrm>
          <a:prstGeom prst="rect">
            <a:avLst/>
          </a:prstGeom>
          <a:noFill/>
          <a:ln>
            <a:solidFill>
              <a:schemeClr val="tx1"/>
            </a:solidFill>
          </a:ln>
        </p:spPr>
        <p:txBody>
          <a:bodyPr wrap="square" rtlCol="0">
            <a:spAutoFit/>
          </a:bodyPr>
          <a:lstStyle/>
          <a:p>
            <a:r>
              <a:rPr lang="en-GB" dirty="0"/>
              <a:t>N(pilot) = 15</a:t>
            </a:r>
            <a:br>
              <a:rPr lang="en-GB" dirty="0"/>
            </a:br>
            <a:r>
              <a:rPr lang="en-GB" dirty="0"/>
              <a:t>N(</a:t>
            </a:r>
            <a:r>
              <a:rPr lang="en-GB" dirty="0" err="1"/>
              <a:t>controle</a:t>
            </a:r>
            <a:r>
              <a:rPr lang="en-GB" dirty="0"/>
              <a:t>) = 13</a:t>
            </a:r>
          </a:p>
        </p:txBody>
      </p:sp>
      <p:pic>
        <p:nvPicPr>
          <p:cNvPr id="14" name="Afbeelding 13">
            <a:extLst>
              <a:ext uri="{FF2B5EF4-FFF2-40B4-BE49-F238E27FC236}">
                <a16:creationId xmlns:a16="http://schemas.microsoft.com/office/drawing/2014/main" id="{8BF981E1-36F8-F89D-BC83-D02DB674FA50}"/>
              </a:ext>
            </a:extLst>
          </p:cNvPr>
          <p:cNvPicPr>
            <a:picLocks noChangeAspect="1"/>
          </p:cNvPicPr>
          <p:nvPr/>
        </p:nvPicPr>
        <p:blipFill>
          <a:blip r:embed="rId4"/>
          <a:stretch>
            <a:fillRect/>
          </a:stretch>
        </p:blipFill>
        <p:spPr>
          <a:xfrm>
            <a:off x="11259128" y="89860"/>
            <a:ext cx="774953" cy="588802"/>
          </a:xfrm>
          <a:prstGeom prst="rect">
            <a:avLst/>
          </a:prstGeom>
        </p:spPr>
      </p:pic>
      <p:sp>
        <p:nvSpPr>
          <p:cNvPr id="4" name="Tekstvak 3">
            <a:extLst>
              <a:ext uri="{FF2B5EF4-FFF2-40B4-BE49-F238E27FC236}">
                <a16:creationId xmlns:a16="http://schemas.microsoft.com/office/drawing/2014/main" id="{DF3FBD32-C44D-29F5-183A-707AF6F21255}"/>
              </a:ext>
            </a:extLst>
          </p:cNvPr>
          <p:cNvSpPr txBox="1"/>
          <p:nvPr/>
        </p:nvSpPr>
        <p:spPr>
          <a:xfrm rot="16200000">
            <a:off x="1291269" y="3405708"/>
            <a:ext cx="2030535" cy="369332"/>
          </a:xfrm>
          <a:prstGeom prst="rect">
            <a:avLst/>
          </a:prstGeom>
          <a:solidFill>
            <a:schemeClr val="bg1"/>
          </a:solidFill>
        </p:spPr>
        <p:txBody>
          <a:bodyPr wrap="square" rtlCol="0">
            <a:spAutoFit/>
          </a:bodyPr>
          <a:lstStyle/>
          <a:p>
            <a:r>
              <a:rPr lang="nl-NL" dirty="0"/>
              <a:t>zelfidentiteitsbias</a:t>
            </a:r>
          </a:p>
        </p:txBody>
      </p:sp>
    </p:spTree>
    <p:extLst>
      <p:ext uri="{BB962C8B-B14F-4D97-AF65-F5344CB8AC3E}">
        <p14:creationId xmlns:p14="http://schemas.microsoft.com/office/powerpoint/2010/main" val="237031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3">
            <a:extLst>
              <a:ext uri="{FF2B5EF4-FFF2-40B4-BE49-F238E27FC236}">
                <a16:creationId xmlns:a16="http://schemas.microsoft.com/office/drawing/2014/main" id="{D133E8D8-1FED-411A-B739-6F5DF74A885C}"/>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3" name="Content Placeholder 2"/>
          <p:cNvSpPr>
            <a:spLocks noGrp="1"/>
          </p:cNvSpPr>
          <p:nvPr>
            <p:ph sz="half" idx="1"/>
          </p:nvPr>
        </p:nvSpPr>
        <p:spPr>
          <a:xfrm>
            <a:off x="1265582" y="1531620"/>
            <a:ext cx="8391697" cy="5143500"/>
          </a:xfrm>
        </p:spPr>
        <p:txBody>
          <a:bodyPr/>
          <a:lstStyle/>
          <a:p>
            <a:endParaRPr lang="en-US" dirty="0"/>
          </a:p>
          <a:p>
            <a:endParaRPr lang="en-US" dirty="0"/>
          </a:p>
          <a:p>
            <a:pPr marL="0" indent="0">
              <a:buNone/>
            </a:pPr>
            <a:br>
              <a:rPr lang="en-US" dirty="0"/>
            </a:br>
            <a:endParaRPr lang="en-US" dirty="0"/>
          </a:p>
          <a:p>
            <a:pPr marL="0" indent="0">
              <a:buNone/>
            </a:pPr>
            <a:br>
              <a:rPr lang="en-US" dirty="0"/>
            </a:br>
            <a:endParaRPr lang="en-US" dirty="0"/>
          </a:p>
        </p:txBody>
      </p:sp>
      <p:sp>
        <p:nvSpPr>
          <p:cNvPr id="5" name="Slide Number Placeholder 4"/>
          <p:cNvSpPr>
            <a:spLocks noGrp="1"/>
          </p:cNvSpPr>
          <p:nvPr>
            <p:ph type="sldNum" sz="quarter" idx="10"/>
          </p:nvPr>
        </p:nvSpPr>
        <p:spPr/>
        <p:txBody>
          <a:bodyPr/>
          <a:lstStyle/>
          <a:p>
            <a:r>
              <a:rPr lang="en-US" dirty="0"/>
              <a:t>32</a:t>
            </a:r>
          </a:p>
        </p:txBody>
      </p:sp>
      <p:sp>
        <p:nvSpPr>
          <p:cNvPr id="6" name="Titel 5">
            <a:extLst>
              <a:ext uri="{FF2B5EF4-FFF2-40B4-BE49-F238E27FC236}">
                <a16:creationId xmlns:a16="http://schemas.microsoft.com/office/drawing/2014/main" id="{D83D0A17-8D69-48CE-B87B-63DDC16CBCD9}"/>
              </a:ext>
            </a:extLst>
          </p:cNvPr>
          <p:cNvSpPr>
            <a:spLocks noGrp="1"/>
          </p:cNvSpPr>
          <p:nvPr>
            <p:ph type="title"/>
          </p:nvPr>
        </p:nvSpPr>
        <p:spPr/>
        <p:txBody>
          <a:bodyPr/>
          <a:lstStyle/>
          <a:p>
            <a:r>
              <a:rPr lang="en-GB" dirty="0" err="1"/>
              <a:t>conclusie</a:t>
            </a:r>
            <a:r>
              <a:rPr lang="en-GB" dirty="0"/>
              <a:t>	   </a:t>
            </a:r>
          </a:p>
        </p:txBody>
      </p:sp>
      <p:sp>
        <p:nvSpPr>
          <p:cNvPr id="11" name="Tijdelijke aanduiding voor inhoud 3">
            <a:extLst>
              <a:ext uri="{FF2B5EF4-FFF2-40B4-BE49-F238E27FC236}">
                <a16:creationId xmlns:a16="http://schemas.microsoft.com/office/drawing/2014/main" id="{C73BB9FC-F91D-4010-83DD-563585827BA2}"/>
              </a:ext>
            </a:extLst>
          </p:cNvPr>
          <p:cNvSpPr>
            <a:spLocks noGrp="1"/>
          </p:cNvSpPr>
          <p:nvPr>
            <p:ph sz="half" idx="2"/>
          </p:nvPr>
        </p:nvSpPr>
        <p:spPr>
          <a:xfrm>
            <a:off x="1098764" y="1419226"/>
            <a:ext cx="10240177" cy="4524374"/>
          </a:xfrm>
        </p:spPr>
        <p:txBody>
          <a:bodyPr>
            <a:normAutofit/>
          </a:bodyPr>
          <a:lstStyle/>
          <a:p>
            <a:r>
              <a:rPr lang="en-GB" sz="3200" dirty="0"/>
              <a:t>User </a:t>
            </a:r>
            <a:r>
              <a:rPr lang="en-GB" sz="3200" dirty="0" err="1"/>
              <a:t>evaluaties</a:t>
            </a:r>
            <a:r>
              <a:rPr lang="en-GB" sz="3200" dirty="0"/>
              <a:t> + </a:t>
            </a:r>
            <a:r>
              <a:rPr lang="en-GB" sz="3200" dirty="0" err="1"/>
              <a:t>effecten</a:t>
            </a:r>
            <a:r>
              <a:rPr lang="en-GB" sz="3200" dirty="0"/>
              <a:t> op </a:t>
            </a:r>
            <a:r>
              <a:rPr lang="en-GB" sz="3200" dirty="0" err="1"/>
              <a:t>biasniveau</a:t>
            </a:r>
            <a:r>
              <a:rPr lang="en-GB" sz="3200" dirty="0"/>
              <a:t>: </a:t>
            </a:r>
            <a:r>
              <a:rPr lang="en-GB" sz="3200" dirty="0" err="1"/>
              <a:t>veelbelovend</a:t>
            </a:r>
            <a:r>
              <a:rPr lang="en-GB" sz="3200" dirty="0"/>
              <a:t> in </a:t>
            </a:r>
            <a:r>
              <a:rPr lang="en-GB" sz="3200" dirty="0" err="1"/>
              <a:t>beide</a:t>
            </a:r>
            <a:r>
              <a:rPr lang="en-GB" sz="3200" dirty="0"/>
              <a:t> </a:t>
            </a:r>
            <a:r>
              <a:rPr lang="en-GB" sz="3200" dirty="0" err="1"/>
              <a:t>groepen</a:t>
            </a:r>
            <a:r>
              <a:rPr lang="en-GB" sz="3200" dirty="0"/>
              <a:t>!</a:t>
            </a:r>
          </a:p>
          <a:p>
            <a:endParaRPr lang="en-GB" sz="3200" dirty="0"/>
          </a:p>
          <a:p>
            <a:r>
              <a:rPr lang="en-GB" sz="3200" dirty="0"/>
              <a:t>Maar </a:t>
            </a:r>
            <a:r>
              <a:rPr lang="en-GB" sz="3200" dirty="0" err="1"/>
              <a:t>nog</a:t>
            </a:r>
            <a:r>
              <a:rPr lang="en-GB" sz="3200" dirty="0"/>
              <a:t> </a:t>
            </a:r>
            <a:r>
              <a:rPr lang="en-GB" sz="3200" dirty="0" err="1"/>
              <a:t>geen</a:t>
            </a:r>
            <a:r>
              <a:rPr lang="en-GB" sz="3200" dirty="0"/>
              <a:t> </a:t>
            </a:r>
            <a:r>
              <a:rPr lang="en-GB" sz="3200" dirty="0" err="1"/>
              <a:t>effecten</a:t>
            </a:r>
            <a:r>
              <a:rPr lang="en-GB" sz="3200" dirty="0"/>
              <a:t> </a:t>
            </a:r>
            <a:r>
              <a:rPr lang="en-GB" sz="3200" dirty="0" err="1"/>
              <a:t>gevonden</a:t>
            </a:r>
            <a:r>
              <a:rPr lang="en-GB" sz="3200" dirty="0"/>
              <a:t> op </a:t>
            </a:r>
            <a:r>
              <a:rPr lang="en-GB" sz="3200" dirty="0" err="1"/>
              <a:t>gedrag</a:t>
            </a:r>
            <a:r>
              <a:rPr lang="en-GB" sz="3200" dirty="0"/>
              <a:t> </a:t>
            </a:r>
            <a:r>
              <a:rPr lang="en-GB" sz="3200" dirty="0" err="1"/>
              <a:t>en</a:t>
            </a:r>
            <a:r>
              <a:rPr lang="en-GB" sz="3200" dirty="0"/>
              <a:t> </a:t>
            </a:r>
            <a:r>
              <a:rPr lang="en-GB" sz="3200" dirty="0" err="1"/>
              <a:t>zelfgerapporteerde</a:t>
            </a:r>
            <a:r>
              <a:rPr lang="en-GB" sz="3200" dirty="0"/>
              <a:t> </a:t>
            </a:r>
            <a:r>
              <a:rPr lang="en-GB" sz="3200" dirty="0" err="1"/>
              <a:t>vermoeidheid</a:t>
            </a:r>
            <a:r>
              <a:rPr lang="en-GB" sz="3200" dirty="0"/>
              <a:t> </a:t>
            </a:r>
          </a:p>
          <a:p>
            <a:endParaRPr lang="en-GB" sz="3200" dirty="0"/>
          </a:p>
          <a:p>
            <a:r>
              <a:rPr lang="en-GB" sz="3200" dirty="0" err="1"/>
              <a:t>Voorlopige</a:t>
            </a:r>
            <a:r>
              <a:rPr lang="en-GB" sz="3200" dirty="0"/>
              <a:t> </a:t>
            </a:r>
            <a:r>
              <a:rPr lang="en-GB" sz="3200" dirty="0" err="1"/>
              <a:t>resultaten</a:t>
            </a:r>
            <a:r>
              <a:rPr lang="en-GB" sz="3200" dirty="0"/>
              <a:t> van </a:t>
            </a:r>
            <a:r>
              <a:rPr lang="en-GB" sz="3200" dirty="0" err="1"/>
              <a:t>kleine</a:t>
            </a:r>
            <a:r>
              <a:rPr lang="en-GB" sz="3200" dirty="0"/>
              <a:t> proof-of-concept studies </a:t>
            </a:r>
            <a:r>
              <a:rPr lang="en-GB" sz="3200" dirty="0">
                <a:sym typeface="Wingdings" panose="05000000000000000000" pitchFamily="2" charset="2"/>
              </a:rPr>
              <a:t> </a:t>
            </a:r>
            <a:r>
              <a:rPr lang="en-GB" sz="3200" dirty="0" err="1">
                <a:sym typeface="Wingdings" panose="05000000000000000000" pitchFamily="2" charset="2"/>
              </a:rPr>
              <a:t>grotere</a:t>
            </a:r>
            <a:r>
              <a:rPr lang="en-GB" sz="3200" dirty="0">
                <a:sym typeface="Wingdings" panose="05000000000000000000" pitchFamily="2" charset="2"/>
              </a:rPr>
              <a:t> </a:t>
            </a:r>
            <a:r>
              <a:rPr lang="en-GB" sz="3200" dirty="0" err="1">
                <a:sym typeface="Wingdings" panose="05000000000000000000" pitchFamily="2" charset="2"/>
              </a:rPr>
              <a:t>effectiviteitsstudie</a:t>
            </a:r>
            <a:r>
              <a:rPr lang="en-GB" sz="3200" dirty="0">
                <a:sym typeface="Wingdings" panose="05000000000000000000" pitchFamily="2" charset="2"/>
              </a:rPr>
              <a:t> </a:t>
            </a:r>
            <a:r>
              <a:rPr lang="en-GB" sz="3200" dirty="0" err="1">
                <a:sym typeface="Wingdings" panose="05000000000000000000" pitchFamily="2" charset="2"/>
              </a:rPr>
              <a:t>nodig</a:t>
            </a:r>
            <a:r>
              <a:rPr lang="en-GB" sz="3200" dirty="0">
                <a:sym typeface="Wingdings" panose="05000000000000000000" pitchFamily="2" charset="2"/>
              </a:rPr>
              <a:t>  IVY 2.0</a:t>
            </a:r>
            <a:endParaRPr lang="en-GB" sz="3200" dirty="0"/>
          </a:p>
          <a:p>
            <a:pPr marL="0" indent="0">
              <a:buNone/>
            </a:pPr>
            <a:endParaRPr lang="en-GB" sz="3200" dirty="0"/>
          </a:p>
        </p:txBody>
      </p:sp>
      <p:pic>
        <p:nvPicPr>
          <p:cNvPr id="9" name="Afbeelding 8">
            <a:extLst>
              <a:ext uri="{FF2B5EF4-FFF2-40B4-BE49-F238E27FC236}">
                <a16:creationId xmlns:a16="http://schemas.microsoft.com/office/drawing/2014/main" id="{E2A22F60-B37F-401E-9C41-7C2980F976D6}"/>
              </a:ext>
            </a:extLst>
          </p:cNvPr>
          <p:cNvPicPr>
            <a:picLocks noChangeAspect="1"/>
          </p:cNvPicPr>
          <p:nvPr/>
        </p:nvPicPr>
        <p:blipFill>
          <a:blip r:embed="rId3"/>
          <a:stretch>
            <a:fillRect/>
          </a:stretch>
        </p:blipFill>
        <p:spPr>
          <a:xfrm>
            <a:off x="8373894" y="210425"/>
            <a:ext cx="774953" cy="588802"/>
          </a:xfrm>
          <a:prstGeom prst="rect">
            <a:avLst/>
          </a:prstGeom>
        </p:spPr>
      </p:pic>
      <p:sp>
        <p:nvSpPr>
          <p:cNvPr id="14" name="Tekstvak 13">
            <a:extLst>
              <a:ext uri="{FF2B5EF4-FFF2-40B4-BE49-F238E27FC236}">
                <a16:creationId xmlns:a16="http://schemas.microsoft.com/office/drawing/2014/main" id="{806E8A21-5E0D-4E18-8467-F2D58FCC1119}"/>
              </a:ext>
            </a:extLst>
          </p:cNvPr>
          <p:cNvSpPr txBox="1"/>
          <p:nvPr/>
        </p:nvSpPr>
        <p:spPr>
          <a:xfrm>
            <a:off x="5827041" y="140067"/>
            <a:ext cx="2380034" cy="769441"/>
          </a:xfrm>
          <a:prstGeom prst="rect">
            <a:avLst/>
          </a:prstGeom>
          <a:noFill/>
        </p:spPr>
        <p:txBody>
          <a:bodyPr wrap="square" rtlCol="0">
            <a:spAutoFit/>
          </a:bodyPr>
          <a:lstStyle/>
          <a:p>
            <a:r>
              <a:rPr lang="en-GB" sz="4400" dirty="0" err="1">
                <a:solidFill>
                  <a:schemeClr val="accent1"/>
                </a:solidFill>
                <a:latin typeface="MV Boli" panose="02000500030200090000" pitchFamily="2" charset="0"/>
                <a:cs typeface="MV Boli" panose="02000500030200090000" pitchFamily="2" charset="0"/>
              </a:rPr>
              <a:t>Vital</a:t>
            </a:r>
            <a:r>
              <a:rPr lang="en-GB" sz="4400" dirty="0" err="1">
                <a:latin typeface="Sylfaen" panose="010A0502050306030303" pitchFamily="18" charset="0"/>
              </a:rPr>
              <a:t>ME</a:t>
            </a:r>
            <a:endParaRPr lang="en-GB" sz="4400" dirty="0">
              <a:latin typeface="Sylfaen" panose="010A0502050306030303" pitchFamily="18" charset="0"/>
            </a:endParaRPr>
          </a:p>
        </p:txBody>
      </p:sp>
    </p:spTree>
    <p:extLst>
      <p:ext uri="{BB962C8B-B14F-4D97-AF65-F5344CB8AC3E}">
        <p14:creationId xmlns:p14="http://schemas.microsoft.com/office/powerpoint/2010/main" val="374843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B4400CD-CDD9-8AE3-87ED-D3F34B423ABF}"/>
              </a:ext>
            </a:extLst>
          </p:cNvPr>
          <p:cNvSpPr txBox="1">
            <a:spLocks noGrp="1"/>
          </p:cNvSpPr>
          <p:nvPr>
            <p:ph type="title"/>
          </p:nvPr>
        </p:nvSpPr>
        <p:spPr>
          <a:xfrm>
            <a:off x="701358" y="1803939"/>
            <a:ext cx="10515600" cy="3582519"/>
          </a:xfrm>
          <a:prstGeom prst="rect">
            <a:avLst/>
          </a:prstGeom>
          <a:noFill/>
          <a:ln>
            <a:noFill/>
          </a:ln>
        </p:spPr>
        <p:txBody>
          <a:bodyPr wrap="square" rtlCol="0">
            <a:spAutoFit/>
          </a:bodyPr>
          <a:lstStyle/>
          <a:p>
            <a:r>
              <a:rPr lang="en-GB" sz="3600" dirty="0" err="1">
                <a:solidFill>
                  <a:sysClr val="windowText" lastClr="000000"/>
                </a:solidFill>
              </a:rPr>
              <a:t>Bedankt</a:t>
            </a:r>
            <a:r>
              <a:rPr lang="en-GB" sz="3600" dirty="0">
                <a:solidFill>
                  <a:sysClr val="windowText" lastClr="000000"/>
                </a:solidFill>
              </a:rPr>
              <a:t> </a:t>
            </a:r>
            <a:r>
              <a:rPr lang="en-GB" sz="3600" dirty="0" err="1">
                <a:solidFill>
                  <a:sysClr val="windowText" lastClr="000000"/>
                </a:solidFill>
              </a:rPr>
              <a:t>voor</a:t>
            </a:r>
            <a:r>
              <a:rPr lang="en-GB" sz="3600" dirty="0">
                <a:solidFill>
                  <a:sysClr val="windowText" lastClr="000000"/>
                </a:solidFill>
              </a:rPr>
              <a:t> het </a:t>
            </a:r>
            <a:r>
              <a:rPr lang="en-GB" sz="3600" dirty="0" err="1">
                <a:solidFill>
                  <a:sysClr val="windowText" lastClr="000000"/>
                </a:solidFill>
              </a:rPr>
              <a:t>luisteren</a:t>
            </a:r>
            <a:r>
              <a:rPr lang="en-GB" sz="3600" dirty="0">
                <a:solidFill>
                  <a:sysClr val="windowText" lastClr="000000"/>
                </a:solidFill>
              </a:rPr>
              <a:t>!</a:t>
            </a:r>
            <a:br>
              <a:rPr lang="en-GB" sz="3600" dirty="0">
                <a:solidFill>
                  <a:sysClr val="windowText" lastClr="000000"/>
                </a:solidFill>
              </a:rPr>
            </a:br>
            <a:br>
              <a:rPr lang="en-GB" sz="3600" dirty="0">
                <a:solidFill>
                  <a:sysClr val="windowText" lastClr="000000"/>
                </a:solidFill>
              </a:rPr>
            </a:br>
            <a:r>
              <a:rPr lang="en-GB" sz="3600" dirty="0" err="1">
                <a:solidFill>
                  <a:sysClr val="windowText" lastClr="000000"/>
                </a:solidFill>
              </a:rPr>
              <a:t>Vragen</a:t>
            </a:r>
            <a:r>
              <a:rPr lang="en-GB" sz="3600" dirty="0">
                <a:solidFill>
                  <a:sysClr val="windowText" lastClr="000000"/>
                </a:solidFill>
              </a:rPr>
              <a:t>? </a:t>
            </a:r>
            <a:br>
              <a:rPr lang="en-GB" sz="3600" dirty="0">
                <a:solidFill>
                  <a:srgbClr val="E6007E"/>
                </a:solidFill>
              </a:rPr>
            </a:br>
            <a:br>
              <a:rPr lang="en-GB" sz="3600" dirty="0">
                <a:solidFill>
                  <a:srgbClr val="E6007E"/>
                </a:solidFill>
              </a:rPr>
            </a:br>
            <a:br>
              <a:rPr lang="en-GB" sz="3600" dirty="0">
                <a:solidFill>
                  <a:srgbClr val="E6007E"/>
                </a:solidFill>
              </a:rPr>
            </a:br>
            <a:br>
              <a:rPr lang="en-GB" sz="4800" dirty="0"/>
            </a:br>
            <a:r>
              <a:rPr lang="en-GB" sz="2400" dirty="0"/>
              <a:t>Neem </a:t>
            </a:r>
            <a:r>
              <a:rPr lang="en-GB" sz="2400" dirty="0" err="1"/>
              <a:t>gerust</a:t>
            </a:r>
            <a:r>
              <a:rPr lang="en-GB" sz="2400" dirty="0"/>
              <a:t> contact met me op: 	</a:t>
            </a:r>
            <a:r>
              <a:rPr lang="en-GB" sz="2400" dirty="0">
                <a:hlinkClick r:id="rId2"/>
              </a:rPr>
              <a:t>j.a.geerts@utwente.nl</a:t>
            </a:r>
            <a:r>
              <a:rPr lang="en-GB" sz="2400" dirty="0"/>
              <a:t> </a:t>
            </a:r>
          </a:p>
        </p:txBody>
      </p:sp>
      <p:sp>
        <p:nvSpPr>
          <p:cNvPr id="9" name="Tekstvak 8">
            <a:extLst>
              <a:ext uri="{FF2B5EF4-FFF2-40B4-BE49-F238E27FC236}">
                <a16:creationId xmlns:a16="http://schemas.microsoft.com/office/drawing/2014/main" id="{5AB86C2F-8D2F-8CC9-EF15-B35C7DBA650A}"/>
              </a:ext>
            </a:extLst>
          </p:cNvPr>
          <p:cNvSpPr txBox="1"/>
          <p:nvPr/>
        </p:nvSpPr>
        <p:spPr>
          <a:xfrm>
            <a:off x="0" y="33173"/>
            <a:ext cx="3429000" cy="338554"/>
          </a:xfrm>
          <a:prstGeom prst="rect">
            <a:avLst/>
          </a:prstGeom>
          <a:noFill/>
        </p:spPr>
        <p:txBody>
          <a:bodyPr wrap="square" rtlCol="0">
            <a:spAutoFit/>
          </a:bodyPr>
          <a:lstStyle/>
          <a:p>
            <a:r>
              <a:rPr lang="en-AU" sz="1600" dirty="0"/>
              <a:t>W</a:t>
            </a:r>
            <a:r>
              <a:rPr lang="nl-NL" sz="1600" dirty="0" err="1"/>
              <a:t>ebinar</a:t>
            </a:r>
            <a:r>
              <a:rPr lang="nl-NL" sz="1600" dirty="0"/>
              <a:t> </a:t>
            </a:r>
            <a:r>
              <a:rPr lang="nl-NL" sz="1600" dirty="0" err="1"/>
              <a:t>nvn</a:t>
            </a:r>
            <a:r>
              <a:rPr lang="nl-NL" sz="1600" dirty="0"/>
              <a:t> 8-10-22</a:t>
            </a:r>
          </a:p>
        </p:txBody>
      </p:sp>
    </p:spTree>
    <p:extLst>
      <p:ext uri="{BB962C8B-B14F-4D97-AF65-F5344CB8AC3E}">
        <p14:creationId xmlns:p14="http://schemas.microsoft.com/office/powerpoint/2010/main" val="118826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pPr algn="ctr"/>
            <a:r>
              <a:rPr lang="en-US" dirty="0" err="1"/>
              <a:t>Vermoeidheid</a:t>
            </a:r>
            <a:r>
              <a:rPr lang="en-US" dirty="0"/>
              <a:t>	     </a:t>
            </a:r>
            <a:endParaRPr lang="nl-NL" dirty="0"/>
          </a:p>
        </p:txBody>
      </p:sp>
      <p:sp>
        <p:nvSpPr>
          <p:cNvPr id="3" name="Content Placeholder 2"/>
          <p:cNvSpPr>
            <a:spLocks noGrp="1"/>
          </p:cNvSpPr>
          <p:nvPr>
            <p:ph sz="half" idx="1"/>
          </p:nvPr>
        </p:nvSpPr>
        <p:spPr>
          <a:xfrm>
            <a:off x="1265582" y="1531620"/>
            <a:ext cx="9993546" cy="4495956"/>
          </a:xfrm>
        </p:spPr>
        <p:txBody>
          <a:bodyPr/>
          <a:lstStyle/>
          <a:p>
            <a:r>
              <a:rPr lang="en-US" dirty="0" err="1"/>
              <a:t>Meest</a:t>
            </a:r>
            <a:r>
              <a:rPr lang="en-US" dirty="0"/>
              <a:t> </a:t>
            </a:r>
            <a:r>
              <a:rPr lang="en-US" dirty="0" err="1"/>
              <a:t>voorkomende</a:t>
            </a:r>
            <a:r>
              <a:rPr lang="en-US" dirty="0"/>
              <a:t> </a:t>
            </a:r>
            <a:r>
              <a:rPr lang="en-US" dirty="0" err="1"/>
              <a:t>en</a:t>
            </a:r>
            <a:r>
              <a:rPr lang="en-US" dirty="0"/>
              <a:t> </a:t>
            </a:r>
            <a:r>
              <a:rPr lang="en-US" dirty="0" err="1"/>
              <a:t>kwaliteit</a:t>
            </a:r>
            <a:r>
              <a:rPr lang="en-US" dirty="0"/>
              <a:t> van </a:t>
            </a:r>
            <a:r>
              <a:rPr lang="en-US" dirty="0" err="1"/>
              <a:t>leven</a:t>
            </a:r>
            <a:r>
              <a:rPr lang="en-US" dirty="0"/>
              <a:t> </a:t>
            </a:r>
            <a:r>
              <a:rPr lang="en-US" dirty="0" err="1"/>
              <a:t>bepalende</a:t>
            </a:r>
            <a:r>
              <a:rPr lang="en-US" dirty="0"/>
              <a:t>  </a:t>
            </a:r>
            <a:r>
              <a:rPr lang="en-US" dirty="0" err="1"/>
              <a:t>symptoom</a:t>
            </a:r>
            <a:r>
              <a:rPr lang="en-US" dirty="0"/>
              <a:t> </a:t>
            </a:r>
            <a:r>
              <a:rPr lang="en-US" dirty="0" err="1"/>
              <a:t>bij</a:t>
            </a:r>
            <a:r>
              <a:rPr lang="en-US" dirty="0"/>
              <a:t> </a:t>
            </a:r>
            <a:r>
              <a:rPr lang="en-US" dirty="0" err="1"/>
              <a:t>veel</a:t>
            </a:r>
            <a:r>
              <a:rPr lang="en-US" dirty="0"/>
              <a:t> </a:t>
            </a:r>
            <a:r>
              <a:rPr lang="en-US" dirty="0" err="1"/>
              <a:t>ziektes</a:t>
            </a:r>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4</a:t>
            </a:fld>
            <a:endParaRPr lang="en-US" dirty="0"/>
          </a:p>
        </p:txBody>
      </p:sp>
      <p:pic>
        <p:nvPicPr>
          <p:cNvPr id="8" name="Afbeelding 7">
            <a:extLst>
              <a:ext uri="{FF2B5EF4-FFF2-40B4-BE49-F238E27FC236}">
                <a16:creationId xmlns:a16="http://schemas.microsoft.com/office/drawing/2014/main" id="{FEF40B01-F34B-0C4B-90A9-5CFB3EF22D74}"/>
              </a:ext>
            </a:extLst>
          </p:cNvPr>
          <p:cNvPicPr>
            <a:picLocks noChangeAspect="1"/>
          </p:cNvPicPr>
          <p:nvPr/>
        </p:nvPicPr>
        <p:blipFill>
          <a:blip r:embed="rId3"/>
          <a:stretch>
            <a:fillRect/>
          </a:stretch>
        </p:blipFill>
        <p:spPr>
          <a:xfrm>
            <a:off x="4923514" y="2777490"/>
            <a:ext cx="5557795" cy="2881820"/>
          </a:xfrm>
          <a:prstGeom prst="rect">
            <a:avLst/>
          </a:prstGeom>
        </p:spPr>
      </p:pic>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sp>
        <p:nvSpPr>
          <p:cNvPr id="10" name="Tekstvak 9">
            <a:extLst>
              <a:ext uri="{FF2B5EF4-FFF2-40B4-BE49-F238E27FC236}">
                <a16:creationId xmlns:a16="http://schemas.microsoft.com/office/drawing/2014/main" id="{5107DFDB-1862-DF3F-A395-AD2FDD44ADD5}"/>
              </a:ext>
            </a:extLst>
          </p:cNvPr>
          <p:cNvSpPr txBox="1"/>
          <p:nvPr/>
        </p:nvSpPr>
        <p:spPr>
          <a:xfrm>
            <a:off x="1556244" y="6294640"/>
            <a:ext cx="4714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solidFill>
                  <a:prstClr val="black"/>
                </a:solidFill>
                <a:latin typeface="Calibri" panose="020F0502020204030204"/>
              </a:rPr>
              <a:t>Swain</a:t>
            </a:r>
            <a:r>
              <a:rPr kumimoji="0" lang="nl-NL" sz="1800" b="0" i="0" u="none" strike="noStrike" kern="1200" cap="none" spc="0" normalizeH="0" baseline="0" dirty="0">
                <a:ln>
                  <a:noFill/>
                </a:ln>
                <a:solidFill>
                  <a:prstClr val="black"/>
                </a:solidFill>
                <a:effectLst/>
                <a:uLnTx/>
                <a:uFillTx/>
                <a:latin typeface="Calibri" panose="020F0502020204030204"/>
                <a:ea typeface="+mn-ea"/>
                <a:cs typeface="+mn-cs"/>
              </a:rPr>
              <a:t> (2000)</a:t>
            </a:r>
          </a:p>
        </p:txBody>
      </p:sp>
    </p:spTree>
    <p:extLst>
      <p:ext uri="{BB962C8B-B14F-4D97-AF65-F5344CB8AC3E}">
        <p14:creationId xmlns:p14="http://schemas.microsoft.com/office/powerpoint/2010/main" val="197042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BDE805-B24E-B62B-E873-B581B12C3EC6}"/>
              </a:ext>
            </a:extLst>
          </p:cNvPr>
          <p:cNvSpPr/>
          <p:nvPr/>
        </p:nvSpPr>
        <p:spPr>
          <a:xfrm>
            <a:off x="3322320" y="5425440"/>
            <a:ext cx="262128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p:txBody>
          <a:bodyPr/>
          <a:lstStyle/>
          <a:p>
            <a:pPr algn="ctr"/>
            <a:r>
              <a:rPr lang="en-US" dirty="0" err="1"/>
              <a:t>Vermoeidheid</a:t>
            </a:r>
            <a:r>
              <a:rPr lang="en-US" dirty="0"/>
              <a:t>	</a:t>
            </a:r>
            <a:r>
              <a:rPr lang="en-US" dirty="0" err="1"/>
              <a:t>bij</a:t>
            </a:r>
            <a:r>
              <a:rPr lang="en-US" dirty="0"/>
              <a:t> </a:t>
            </a:r>
            <a:r>
              <a:rPr lang="nl-NL" dirty="0"/>
              <a:t>nierpatiënten</a:t>
            </a:r>
            <a:r>
              <a:rPr lang="en-US" dirty="0"/>
              <a:t>     </a:t>
            </a:r>
            <a:endParaRPr lang="nl-NL"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5</a:t>
            </a:fld>
            <a:endParaRPr lang="en-US" dirty="0"/>
          </a:p>
        </p:txBody>
      </p:sp>
      <p:sp>
        <p:nvSpPr>
          <p:cNvPr id="7" name="Tekstvak 6">
            <a:extLst>
              <a:ext uri="{FF2B5EF4-FFF2-40B4-BE49-F238E27FC236}">
                <a16:creationId xmlns:a16="http://schemas.microsoft.com/office/drawing/2014/main" id="{B3599186-7B79-F1BB-D0A5-C362D739D457}"/>
              </a:ext>
            </a:extLst>
          </p:cNvPr>
          <p:cNvSpPr txBox="1"/>
          <p:nvPr/>
        </p:nvSpPr>
        <p:spPr>
          <a:xfrm rot="16200000">
            <a:off x="9137144" y="2791027"/>
            <a:ext cx="2437959" cy="307777"/>
          </a:xfrm>
          <a:prstGeom prst="rect">
            <a:avLst/>
          </a:prstGeom>
          <a:noFill/>
        </p:spPr>
        <p:txBody>
          <a:bodyPr wrap="square" rtlCol="0">
            <a:spAutoFit/>
          </a:bodyPr>
          <a:lstStyle/>
          <a:p>
            <a:r>
              <a:rPr lang="en-AU" sz="1400" dirty="0">
                <a:solidFill>
                  <a:schemeClr val="bg1"/>
                </a:solidFill>
              </a:rPr>
              <a:t>Radiogamma.it</a:t>
            </a:r>
            <a:endParaRPr lang="nl-NL" sz="1400" dirty="0">
              <a:solidFill>
                <a:schemeClr val="bg1"/>
              </a:solidFill>
            </a:endParaRPr>
          </a:p>
        </p:txBody>
      </p:sp>
      <p:sp>
        <p:nvSpPr>
          <p:cNvPr id="4" name="Tijdelijke aanduiding voor inhoud 2">
            <a:extLst>
              <a:ext uri="{FF2B5EF4-FFF2-40B4-BE49-F238E27FC236}">
                <a16:creationId xmlns:a16="http://schemas.microsoft.com/office/drawing/2014/main" id="{7CD6B58C-0B3D-7F06-7637-86434FA96A3E}"/>
              </a:ext>
            </a:extLst>
          </p:cNvPr>
          <p:cNvSpPr txBox="1">
            <a:spLocks/>
          </p:cNvSpPr>
          <p:nvPr/>
        </p:nvSpPr>
        <p:spPr>
          <a:xfrm>
            <a:off x="3322320" y="1867033"/>
            <a:ext cx="8908629" cy="4537710"/>
          </a:xfrm>
          <a:prstGeom prst="rect">
            <a:avLst/>
          </a:prstGeom>
          <a:no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200" dirty="0"/>
              <a:t> 		 </a:t>
            </a:r>
            <a:r>
              <a:rPr lang="en-AU" sz="2800" dirty="0"/>
              <a:t>van </a:t>
            </a:r>
            <a:r>
              <a:rPr lang="nl-NL" sz="2800" dirty="0"/>
              <a:t>nierpatiënten</a:t>
            </a:r>
            <a:r>
              <a:rPr lang="en-AU" sz="2800" dirty="0"/>
              <a:t> </a:t>
            </a:r>
            <a:r>
              <a:rPr lang="en-AU" sz="2800" dirty="0" err="1"/>
              <a:t>ervaart</a:t>
            </a:r>
            <a:r>
              <a:rPr lang="en-AU" sz="2800" dirty="0"/>
              <a:t> </a:t>
            </a:r>
            <a:r>
              <a:rPr lang="en-AU" sz="2800" dirty="0" err="1"/>
              <a:t>vermoeidheid</a:t>
            </a:r>
            <a:r>
              <a:rPr lang="en-AU" sz="2800" dirty="0"/>
              <a:t> </a:t>
            </a:r>
            <a:endParaRPr lang="en-AU" sz="3200" dirty="0"/>
          </a:p>
          <a:p>
            <a:pPr marL="0" indent="0">
              <a:buFont typeface="Arial" panose="020B0604020202020204" pitchFamily="34" charset="0"/>
              <a:buNone/>
            </a:pPr>
            <a:br>
              <a:rPr lang="en-AU" sz="3200" dirty="0"/>
            </a:br>
            <a:br>
              <a:rPr lang="en-AU" sz="3200" dirty="0"/>
            </a:br>
            <a:endParaRPr lang="en-AU" sz="3200" dirty="0"/>
          </a:p>
          <a:p>
            <a:pPr marL="0" indent="0">
              <a:buFont typeface="Arial" panose="020B0604020202020204" pitchFamily="34" charset="0"/>
              <a:buNone/>
            </a:pPr>
            <a:r>
              <a:rPr lang="en-AU" sz="2800" dirty="0" err="1"/>
              <a:t>zou</a:t>
            </a:r>
            <a:r>
              <a:rPr lang="en-AU" sz="2800" dirty="0"/>
              <a:t> </a:t>
            </a:r>
            <a:r>
              <a:rPr lang="en-AU" sz="2800" dirty="0" err="1"/>
              <a:t>meer</a:t>
            </a:r>
            <a:r>
              <a:rPr lang="en-AU" sz="2800" dirty="0"/>
              <a:t> dialyse </a:t>
            </a:r>
            <a:br>
              <a:rPr lang="en-AU" sz="2800" dirty="0"/>
            </a:br>
            <a:r>
              <a:rPr lang="en-AU" sz="2800" dirty="0" err="1"/>
              <a:t>ondergaan</a:t>
            </a:r>
            <a:r>
              <a:rPr lang="en-AU" sz="2800" dirty="0"/>
              <a:t>, </a:t>
            </a:r>
            <a:r>
              <a:rPr lang="en-AU" sz="2800" dirty="0" err="1"/>
              <a:t>als</a:t>
            </a:r>
            <a:r>
              <a:rPr lang="en-AU" sz="2800" dirty="0"/>
              <a:t> het </a:t>
            </a:r>
            <a:br>
              <a:rPr lang="en-AU" sz="2800" dirty="0"/>
            </a:br>
            <a:r>
              <a:rPr lang="en-AU" sz="2800" dirty="0" err="1"/>
              <a:t>vermoeidheidsklachten</a:t>
            </a:r>
            <a:r>
              <a:rPr lang="en-AU" sz="2800" dirty="0"/>
              <a:t> </a:t>
            </a:r>
            <a:br>
              <a:rPr lang="en-AU" sz="2800" dirty="0"/>
            </a:br>
            <a:r>
              <a:rPr lang="en-AU" sz="2800" dirty="0" err="1"/>
              <a:t>zou</a:t>
            </a:r>
            <a:r>
              <a:rPr lang="en-AU" sz="2800" dirty="0"/>
              <a:t> </a:t>
            </a:r>
            <a:r>
              <a:rPr lang="en-AU" sz="2800" dirty="0" err="1"/>
              <a:t>verminderen</a:t>
            </a:r>
            <a:r>
              <a:rPr lang="en-AU" sz="2800" dirty="0"/>
              <a:t> </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endParaRPr lang="en-AU" sz="3200" dirty="0">
              <a:solidFill>
                <a:schemeClr val="bg1"/>
              </a:solidFill>
            </a:endParaRPr>
          </a:p>
        </p:txBody>
      </p:sp>
      <p:sp>
        <p:nvSpPr>
          <p:cNvPr id="12" name="Tekstvak 11">
            <a:extLst>
              <a:ext uri="{FF2B5EF4-FFF2-40B4-BE49-F238E27FC236}">
                <a16:creationId xmlns:a16="http://schemas.microsoft.com/office/drawing/2014/main" id="{74A05295-19FF-4E19-2029-39C357F3471B}"/>
              </a:ext>
            </a:extLst>
          </p:cNvPr>
          <p:cNvSpPr txBox="1"/>
          <p:nvPr/>
        </p:nvSpPr>
        <p:spPr>
          <a:xfrm>
            <a:off x="1402699" y="1313521"/>
            <a:ext cx="5446394"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dirty="0">
                <a:ln>
                  <a:noFill/>
                </a:ln>
                <a:solidFill>
                  <a:prstClr val="black"/>
                </a:solidFill>
                <a:effectLst/>
                <a:uLnTx/>
                <a:uFillTx/>
                <a:latin typeface="Calibri" panose="020F0502020204030204"/>
                <a:ea typeface="+mn-ea"/>
                <a:cs typeface="+mn-cs"/>
              </a:rPr>
              <a:t>42 – 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dirty="0">
                <a:ln>
                  <a:noFill/>
                </a:ln>
                <a:solidFill>
                  <a:prstClr val="black"/>
                </a:solidFill>
                <a:effectLst/>
                <a:uLnTx/>
                <a:uFillTx/>
                <a:latin typeface="Calibri" panose="020F0502020204030204"/>
                <a:ea typeface="+mn-ea"/>
                <a:cs typeface="+mn-cs"/>
              </a:rPr>
              <a:t>94%</a:t>
            </a:r>
            <a:endPar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Afbeelding 12">
            <a:extLst>
              <a:ext uri="{FF2B5EF4-FFF2-40B4-BE49-F238E27FC236}">
                <a16:creationId xmlns:a16="http://schemas.microsoft.com/office/drawing/2014/main" id="{B245558C-977A-D6E8-0109-B1873A982BC2}"/>
              </a:ext>
            </a:extLst>
          </p:cNvPr>
          <p:cNvPicPr>
            <a:picLocks noChangeAspect="1"/>
          </p:cNvPicPr>
          <p:nvPr/>
        </p:nvPicPr>
        <p:blipFill>
          <a:blip r:embed="rId3"/>
          <a:stretch>
            <a:fillRect/>
          </a:stretch>
        </p:blipFill>
        <p:spPr>
          <a:xfrm>
            <a:off x="7404034" y="2820099"/>
            <a:ext cx="4377149" cy="2921747"/>
          </a:xfrm>
          <a:prstGeom prst="rect">
            <a:avLst/>
          </a:prstGeom>
        </p:spPr>
      </p:pic>
      <p:sp>
        <p:nvSpPr>
          <p:cNvPr id="14" name="Tekstvak 13">
            <a:extLst>
              <a:ext uri="{FF2B5EF4-FFF2-40B4-BE49-F238E27FC236}">
                <a16:creationId xmlns:a16="http://schemas.microsoft.com/office/drawing/2014/main" id="{228191BD-F5EF-09FF-4A4C-78709A0BA825}"/>
              </a:ext>
            </a:extLst>
          </p:cNvPr>
          <p:cNvSpPr txBox="1"/>
          <p:nvPr/>
        </p:nvSpPr>
        <p:spPr>
          <a:xfrm>
            <a:off x="11088304" y="5468764"/>
            <a:ext cx="1585329" cy="307777"/>
          </a:xfrm>
          <a:prstGeom prst="rect">
            <a:avLst/>
          </a:prstGeom>
          <a:noFill/>
        </p:spPr>
        <p:txBody>
          <a:bodyPr wrap="square" rtlCol="0">
            <a:spAutoFit/>
          </a:bodyPr>
          <a:lstStyle/>
          <a:p>
            <a:r>
              <a:rPr lang="en-AU" sz="1400" dirty="0">
                <a:solidFill>
                  <a:schemeClr val="bg1"/>
                </a:solidFill>
              </a:rPr>
              <a:t>Isala.nl</a:t>
            </a:r>
            <a:endParaRPr lang="nl-NL" sz="1400" dirty="0">
              <a:solidFill>
                <a:schemeClr val="bg1"/>
              </a:solidFill>
            </a:endParaRPr>
          </a:p>
        </p:txBody>
      </p:sp>
      <p:sp>
        <p:nvSpPr>
          <p:cNvPr id="15" name="Tekstvak 14">
            <a:extLst>
              <a:ext uri="{FF2B5EF4-FFF2-40B4-BE49-F238E27FC236}">
                <a16:creationId xmlns:a16="http://schemas.microsoft.com/office/drawing/2014/main" id="{06267603-D165-1AA0-D517-CA4FD479264E}"/>
              </a:ext>
            </a:extLst>
          </p:cNvPr>
          <p:cNvSpPr txBox="1"/>
          <p:nvPr/>
        </p:nvSpPr>
        <p:spPr>
          <a:xfrm>
            <a:off x="1556244" y="6294640"/>
            <a:ext cx="66390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err="1">
                <a:ln>
                  <a:noFill/>
                </a:ln>
                <a:solidFill>
                  <a:prstClr val="black"/>
                </a:solidFill>
                <a:effectLst/>
                <a:uLnTx/>
                <a:uFillTx/>
                <a:latin typeface="Calibri" panose="020F0502020204030204"/>
              </a:rPr>
              <a:t>Artom</a:t>
            </a:r>
            <a:r>
              <a:rPr kumimoji="0" lang="nl-NL" sz="1800" b="0" i="0" u="none" strike="noStrike" kern="1200" cap="none" spc="0" normalizeH="0" baseline="0" dirty="0">
                <a:ln>
                  <a:noFill/>
                </a:ln>
                <a:solidFill>
                  <a:prstClr val="black"/>
                </a:solidFill>
                <a:effectLst/>
                <a:uLnTx/>
                <a:uFillTx/>
                <a:latin typeface="Calibri" panose="020F0502020204030204"/>
              </a:rPr>
              <a:t> et al. (2014); </a:t>
            </a:r>
            <a:r>
              <a:rPr kumimoji="0" lang="nl-NL" sz="1800" b="0" i="0" u="none" strike="noStrike" kern="1200" cap="none" spc="0" normalizeH="0" baseline="0" dirty="0" err="1">
                <a:ln>
                  <a:noFill/>
                </a:ln>
                <a:solidFill>
                  <a:prstClr val="black"/>
                </a:solidFill>
                <a:effectLst/>
                <a:uLnTx/>
                <a:uFillTx/>
                <a:latin typeface="Calibri" panose="020F0502020204030204"/>
              </a:rPr>
              <a:t>Jhamb</a:t>
            </a:r>
            <a:r>
              <a:rPr kumimoji="0" lang="nl-NL" sz="1800" b="0" i="0" u="none" strike="noStrike" kern="1200" cap="none" spc="0" normalizeH="0" baseline="0" dirty="0">
                <a:ln>
                  <a:noFill/>
                </a:ln>
                <a:solidFill>
                  <a:prstClr val="black"/>
                </a:solidFill>
                <a:effectLst/>
                <a:uLnTx/>
                <a:uFillTx/>
                <a:latin typeface="Calibri" panose="020F0502020204030204"/>
              </a:rPr>
              <a:t>, et al. (2008); </a:t>
            </a:r>
            <a:r>
              <a:rPr kumimoji="0" lang="nl-NL" sz="1800" b="0" i="0" u="none" strike="noStrike" kern="1200" cap="none" spc="0" normalizeH="0" baseline="0" dirty="0" err="1">
                <a:ln>
                  <a:noFill/>
                </a:ln>
                <a:solidFill>
                  <a:prstClr val="black"/>
                </a:solidFill>
                <a:effectLst/>
                <a:uLnTx/>
                <a:uFillTx/>
                <a:latin typeface="Calibri" panose="020F0502020204030204"/>
              </a:rPr>
              <a:t>Ramkumar</a:t>
            </a:r>
            <a:r>
              <a:rPr kumimoji="0" lang="nl-NL" sz="1800" b="0" i="0" u="none" strike="noStrike" kern="1200" cap="none" spc="0" normalizeH="0" baseline="0" dirty="0">
                <a:ln>
                  <a:noFill/>
                </a:ln>
                <a:solidFill>
                  <a:prstClr val="black"/>
                </a:solidFill>
                <a:effectLst/>
                <a:uLnTx/>
                <a:uFillTx/>
                <a:latin typeface="Calibri" panose="020F0502020204030204"/>
              </a:rPr>
              <a:t> et al. (2005)</a:t>
            </a:r>
          </a:p>
        </p:txBody>
      </p:sp>
    </p:spTree>
    <p:extLst>
      <p:ext uri="{BB962C8B-B14F-4D97-AF65-F5344CB8AC3E}">
        <p14:creationId xmlns:p14="http://schemas.microsoft.com/office/powerpoint/2010/main" val="269320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6</a:t>
            </a:fld>
            <a:endParaRPr lang="en-US" dirty="0"/>
          </a:p>
        </p:txBody>
      </p:sp>
      <p:sp>
        <p:nvSpPr>
          <p:cNvPr id="44" name="Tijdelijke aanduiding voor inhoud 3">
            <a:extLst>
              <a:ext uri="{FF2B5EF4-FFF2-40B4-BE49-F238E27FC236}">
                <a16:creationId xmlns:a16="http://schemas.microsoft.com/office/drawing/2014/main" id="{A9B4421A-864E-ACEC-1B40-B75EBE262107}"/>
              </a:ext>
            </a:extLst>
          </p:cNvPr>
          <p:cNvSpPr txBox="1">
            <a:spLocks/>
          </p:cNvSpPr>
          <p:nvPr/>
        </p:nvSpPr>
        <p:spPr>
          <a:xfrm>
            <a:off x="1443495" y="1917147"/>
            <a:ext cx="5349192"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45" name="Tekstvak 44">
            <a:extLst>
              <a:ext uri="{FF2B5EF4-FFF2-40B4-BE49-F238E27FC236}">
                <a16:creationId xmlns:a16="http://schemas.microsoft.com/office/drawing/2014/main" id="{1ED4DC24-6BEE-BADA-353C-732718D33086}"/>
              </a:ext>
            </a:extLst>
          </p:cNvPr>
          <p:cNvSpPr txBox="1"/>
          <p:nvPr/>
        </p:nvSpPr>
        <p:spPr>
          <a:xfrm>
            <a:off x="1556244" y="6294640"/>
            <a:ext cx="4714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dirty="0" err="1">
                <a:ln>
                  <a:noFill/>
                </a:ln>
                <a:solidFill>
                  <a:prstClr val="black"/>
                </a:solidFill>
                <a:effectLst/>
                <a:uLnTx/>
                <a:uFillTx/>
                <a:latin typeface="Calibri" panose="020F0502020204030204"/>
              </a:rPr>
              <a:t>Artom</a:t>
            </a:r>
            <a:r>
              <a:rPr kumimoji="0" lang="nl-NL" sz="1800" b="0" i="0" u="none" strike="noStrike" kern="1200" cap="none" spc="0" normalizeH="0" baseline="0" dirty="0">
                <a:ln>
                  <a:noFill/>
                </a:ln>
                <a:solidFill>
                  <a:prstClr val="black"/>
                </a:solidFill>
                <a:effectLst/>
                <a:uLnTx/>
                <a:uFillTx/>
                <a:latin typeface="Calibri" panose="020F0502020204030204"/>
              </a:rPr>
              <a:t> et al. (2014); </a:t>
            </a:r>
            <a:r>
              <a:rPr kumimoji="0" lang="nl-NL" sz="1800" b="0" i="0" u="none" strike="noStrike" kern="1200" cap="none" spc="0" normalizeH="0" baseline="0" dirty="0" err="1">
                <a:ln>
                  <a:noFill/>
                </a:ln>
                <a:solidFill>
                  <a:prstClr val="black"/>
                </a:solidFill>
                <a:effectLst/>
                <a:uLnTx/>
                <a:uFillTx/>
                <a:latin typeface="Calibri" panose="020F0502020204030204"/>
              </a:rPr>
              <a:t>Chilcot</a:t>
            </a:r>
            <a:r>
              <a:rPr kumimoji="0" lang="nl-NL" sz="1800" b="0" i="0" u="none" strike="noStrike" kern="1200" cap="none" spc="0" normalizeH="0" baseline="0" dirty="0">
                <a:ln>
                  <a:noFill/>
                </a:ln>
                <a:solidFill>
                  <a:prstClr val="black"/>
                </a:solidFill>
                <a:effectLst/>
                <a:uLnTx/>
                <a:uFillTx/>
                <a:latin typeface="Calibri" panose="020F0502020204030204"/>
              </a:rPr>
              <a:t> et al. (2016)</a:t>
            </a:r>
          </a:p>
        </p:txBody>
      </p:sp>
      <p:graphicFrame>
        <p:nvGraphicFramePr>
          <p:cNvPr id="46" name="Grafiek 45">
            <a:extLst>
              <a:ext uri="{FF2B5EF4-FFF2-40B4-BE49-F238E27FC236}">
                <a16:creationId xmlns:a16="http://schemas.microsoft.com/office/drawing/2014/main" id="{49C62462-D249-764B-A000-72F24DA017D7}"/>
              </a:ext>
            </a:extLst>
          </p:cNvPr>
          <p:cNvGraphicFramePr/>
          <p:nvPr>
            <p:extLst>
              <p:ext uri="{D42A27DB-BD31-4B8C-83A1-F6EECF244321}">
                <p14:modId xmlns:p14="http://schemas.microsoft.com/office/powerpoint/2010/main" val="2945097211"/>
              </p:ext>
            </p:extLst>
          </p:nvPr>
        </p:nvGraphicFramePr>
        <p:xfrm>
          <a:off x="746387" y="378694"/>
          <a:ext cx="11049000" cy="5720878"/>
        </p:xfrm>
        <a:graphic>
          <a:graphicData uri="http://schemas.openxmlformats.org/drawingml/2006/chart">
            <c:chart xmlns:c="http://schemas.openxmlformats.org/drawingml/2006/chart" xmlns:r="http://schemas.openxmlformats.org/officeDocument/2006/relationships" r:id="rId3"/>
          </a:graphicData>
        </a:graphic>
      </p:graphicFrame>
      <p:sp>
        <p:nvSpPr>
          <p:cNvPr id="47" name="Tekstvak 46">
            <a:extLst>
              <a:ext uri="{FF2B5EF4-FFF2-40B4-BE49-F238E27FC236}">
                <a16:creationId xmlns:a16="http://schemas.microsoft.com/office/drawing/2014/main" id="{C2450434-C94E-BB5C-1B3E-EB3A531F4249}"/>
              </a:ext>
            </a:extLst>
          </p:cNvPr>
          <p:cNvSpPr txBox="1"/>
          <p:nvPr/>
        </p:nvSpPr>
        <p:spPr>
          <a:xfrm>
            <a:off x="6608051" y="2115116"/>
            <a:ext cx="914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r>
              <a:rPr kumimoji="0" lang="nl-NL" sz="2400" b="0" i="0" u="none" strike="noStrike" kern="1200" cap="none" spc="0" normalizeH="0" baseline="0" dirty="0">
                <a:ln>
                  <a:noFill/>
                </a:ln>
                <a:solidFill>
                  <a:prstClr val="black"/>
                </a:solidFill>
                <a:effectLst/>
                <a:uLnTx/>
                <a:uFillTx/>
                <a:latin typeface="Calibri" panose="020F0502020204030204"/>
                <a:ea typeface="+mn-ea"/>
                <a:cs typeface="+mn-cs"/>
              </a:rPr>
              <a:t>%</a:t>
            </a:r>
          </a:p>
        </p:txBody>
      </p:sp>
      <p:sp>
        <p:nvSpPr>
          <p:cNvPr id="48" name="Tekstvak 47">
            <a:extLst>
              <a:ext uri="{FF2B5EF4-FFF2-40B4-BE49-F238E27FC236}">
                <a16:creationId xmlns:a16="http://schemas.microsoft.com/office/drawing/2014/main" id="{40635A50-EEC9-D688-2A7F-F645980D53C9}"/>
              </a:ext>
            </a:extLst>
          </p:cNvPr>
          <p:cNvSpPr txBox="1"/>
          <p:nvPr/>
        </p:nvSpPr>
        <p:spPr>
          <a:xfrm>
            <a:off x="6818573" y="4040569"/>
            <a:ext cx="914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dirty="0">
                <a:ln>
                  <a:noFill/>
                </a:ln>
                <a:solidFill>
                  <a:prstClr val="black"/>
                </a:solidFill>
                <a:effectLst/>
                <a:uLnTx/>
                <a:uFillTx/>
                <a:latin typeface="Calibri" panose="020F0502020204030204"/>
                <a:ea typeface="+mn-ea"/>
                <a:cs typeface="+mn-cs"/>
              </a:rPr>
              <a:t>36%</a:t>
            </a:r>
          </a:p>
        </p:txBody>
      </p:sp>
      <p:sp>
        <p:nvSpPr>
          <p:cNvPr id="49" name="Tekstvak 48">
            <a:extLst>
              <a:ext uri="{FF2B5EF4-FFF2-40B4-BE49-F238E27FC236}">
                <a16:creationId xmlns:a16="http://schemas.microsoft.com/office/drawing/2014/main" id="{7B95F0A6-C066-54E6-71C9-1F55086A99A0}"/>
              </a:ext>
            </a:extLst>
          </p:cNvPr>
          <p:cNvSpPr txBox="1"/>
          <p:nvPr/>
        </p:nvSpPr>
        <p:spPr>
          <a:xfrm>
            <a:off x="4902064" y="3125374"/>
            <a:ext cx="914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44</a:t>
            </a:r>
            <a:r>
              <a:rPr kumimoji="0" lang="nl-NL" sz="2400" b="0" i="0" u="none" strike="noStrike" kern="1200" cap="none" spc="0" normalizeH="0" baseline="0" dirty="0">
                <a:ln>
                  <a:noFill/>
                </a:ln>
                <a:solidFill>
                  <a:prstClr val="black"/>
                </a:solidFill>
                <a:effectLst/>
                <a:uLnTx/>
                <a:uFillTx/>
                <a:latin typeface="Calibri" panose="020F0502020204030204"/>
                <a:ea typeface="+mn-ea"/>
                <a:cs typeface="+mn-cs"/>
              </a:rPr>
              <a:t>%</a:t>
            </a:r>
          </a:p>
        </p:txBody>
      </p:sp>
      <p:sp>
        <p:nvSpPr>
          <p:cNvPr id="50" name="Tekstvak 49">
            <a:extLst>
              <a:ext uri="{FF2B5EF4-FFF2-40B4-BE49-F238E27FC236}">
                <a16:creationId xmlns:a16="http://schemas.microsoft.com/office/drawing/2014/main" id="{9BE2CE03-EF2A-7115-1E6F-170DA5B2F342}"/>
              </a:ext>
            </a:extLst>
          </p:cNvPr>
          <p:cNvSpPr txBox="1"/>
          <p:nvPr/>
        </p:nvSpPr>
        <p:spPr>
          <a:xfrm>
            <a:off x="5006039" y="5207020"/>
            <a:ext cx="914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dirty="0">
                <a:ln>
                  <a:noFill/>
                </a:ln>
                <a:solidFill>
                  <a:prstClr val="black"/>
                </a:solidFill>
                <a:effectLst/>
                <a:uLnTx/>
                <a:uFillTx/>
                <a:latin typeface="Calibri" panose="020F0502020204030204"/>
                <a:ea typeface="+mn-ea"/>
                <a:cs typeface="+mn-cs"/>
              </a:rPr>
              <a:t>0%</a:t>
            </a:r>
          </a:p>
        </p:txBody>
      </p:sp>
      <p:sp>
        <p:nvSpPr>
          <p:cNvPr id="51" name="Ovaal 50">
            <a:extLst>
              <a:ext uri="{FF2B5EF4-FFF2-40B4-BE49-F238E27FC236}">
                <a16:creationId xmlns:a16="http://schemas.microsoft.com/office/drawing/2014/main" id="{5238C9F6-15F2-523D-EE19-8AF5985CD32A}"/>
              </a:ext>
            </a:extLst>
          </p:cNvPr>
          <p:cNvSpPr/>
          <p:nvPr/>
        </p:nvSpPr>
        <p:spPr>
          <a:xfrm>
            <a:off x="4770165" y="4890542"/>
            <a:ext cx="1104109" cy="9535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52" name="Ovaal 51">
            <a:extLst>
              <a:ext uri="{FF2B5EF4-FFF2-40B4-BE49-F238E27FC236}">
                <a16:creationId xmlns:a16="http://schemas.microsoft.com/office/drawing/2014/main" id="{ACB1719F-FC08-799D-FF88-C75E81B4E223}"/>
              </a:ext>
            </a:extLst>
          </p:cNvPr>
          <p:cNvSpPr/>
          <p:nvPr/>
        </p:nvSpPr>
        <p:spPr>
          <a:xfrm>
            <a:off x="6742373" y="3904045"/>
            <a:ext cx="914400" cy="79626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cxnSp>
        <p:nvCxnSpPr>
          <p:cNvPr id="53" name="Rechte verbindingslijn 52">
            <a:extLst>
              <a:ext uri="{FF2B5EF4-FFF2-40B4-BE49-F238E27FC236}">
                <a16:creationId xmlns:a16="http://schemas.microsoft.com/office/drawing/2014/main" id="{E4A95A91-B7F5-0502-0FC7-50F068D9F803}"/>
              </a:ext>
            </a:extLst>
          </p:cNvPr>
          <p:cNvCxnSpPr>
            <a:cxnSpLocks/>
          </p:cNvCxnSpPr>
          <p:nvPr/>
        </p:nvCxnSpPr>
        <p:spPr>
          <a:xfrm>
            <a:off x="9489668" y="4619804"/>
            <a:ext cx="1127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601F2F8D-6ACE-74B4-07CB-B37F9575CAFE}"/>
              </a:ext>
            </a:extLst>
          </p:cNvPr>
          <p:cNvCxnSpPr>
            <a:cxnSpLocks/>
          </p:cNvCxnSpPr>
          <p:nvPr/>
        </p:nvCxnSpPr>
        <p:spPr>
          <a:xfrm>
            <a:off x="9628118" y="5225672"/>
            <a:ext cx="8630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55" name="Inkt 54">
                <a:extLst>
                  <a:ext uri="{FF2B5EF4-FFF2-40B4-BE49-F238E27FC236}">
                    <a16:creationId xmlns:a16="http://schemas.microsoft.com/office/drawing/2014/main" id="{8F327DCD-911B-0B82-737F-51710B789F0C}"/>
                  </a:ext>
                </a:extLst>
              </p14:cNvPr>
              <p14:cNvContentPartPr/>
              <p14:nvPr/>
            </p14:nvContentPartPr>
            <p14:xfrm>
              <a:off x="9017387" y="4336443"/>
              <a:ext cx="360" cy="360"/>
            </p14:xfrm>
          </p:contentPart>
        </mc:Choice>
        <mc:Fallback xmlns="">
          <p:pic>
            <p:nvPicPr>
              <p:cNvPr id="55" name="Inkt 54">
                <a:extLst>
                  <a:ext uri="{FF2B5EF4-FFF2-40B4-BE49-F238E27FC236}">
                    <a16:creationId xmlns:a16="http://schemas.microsoft.com/office/drawing/2014/main" id="{8F327DCD-911B-0B82-737F-51710B789F0C}"/>
                  </a:ext>
                </a:extLst>
              </p:cNvPr>
              <p:cNvPicPr/>
              <p:nvPr/>
            </p:nvPicPr>
            <p:blipFill>
              <a:blip r:embed="rId5"/>
              <a:stretch>
                <a:fillRect/>
              </a:stretch>
            </p:blipFill>
            <p:spPr>
              <a:xfrm>
                <a:off x="9008027" y="4327083"/>
                <a:ext cx="19080" cy="19080"/>
              </a:xfrm>
              <a:prstGeom prst="rect">
                <a:avLst/>
              </a:prstGeom>
            </p:spPr>
          </p:pic>
        </mc:Fallback>
      </mc:AlternateContent>
    </p:spTree>
    <p:extLst>
      <p:ext uri="{BB962C8B-B14F-4D97-AF65-F5344CB8AC3E}">
        <p14:creationId xmlns:p14="http://schemas.microsoft.com/office/powerpoint/2010/main" val="308799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3">
            <a:extLst>
              <a:ext uri="{FF2B5EF4-FFF2-40B4-BE49-F238E27FC236}">
                <a16:creationId xmlns:a16="http://schemas.microsoft.com/office/drawing/2014/main" id="{7EF2E5CA-2A56-96FE-8F94-7AD4350A1A61}"/>
              </a:ext>
            </a:extLst>
          </p:cNvPr>
          <p:cNvSpPr txBox="1">
            <a:spLocks/>
          </p:cNvSpPr>
          <p:nvPr/>
        </p:nvSpPr>
        <p:spPr>
          <a:xfrm>
            <a:off x="1859991" y="4640911"/>
            <a:ext cx="4663392" cy="2012080"/>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a:xfrm>
            <a:off x="2194585" y="205009"/>
            <a:ext cx="8657596" cy="1325563"/>
          </a:xfrm>
        </p:spPr>
        <p:txBody>
          <a:bodyPr/>
          <a:lstStyle/>
          <a:p>
            <a:pPr algn="ctr"/>
            <a:r>
              <a:rPr lang="en-US" dirty="0"/>
              <a:t>Psyche: 2 </a:t>
            </a:r>
            <a:r>
              <a:rPr lang="en-US" dirty="0" err="1"/>
              <a:t>systemen</a:t>
            </a:r>
            <a:r>
              <a:rPr lang="en-US" dirty="0"/>
              <a:t>	     </a:t>
            </a:r>
            <a:endParaRPr lang="nl-NL"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7</a:t>
            </a:fld>
            <a:endParaRPr lang="en-US" dirty="0"/>
          </a:p>
        </p:txBody>
      </p:sp>
      <p:sp>
        <p:nvSpPr>
          <p:cNvPr id="11" name="Tijdelijke aanduiding voor inhoud 10">
            <a:extLst>
              <a:ext uri="{FF2B5EF4-FFF2-40B4-BE49-F238E27FC236}">
                <a16:creationId xmlns:a16="http://schemas.microsoft.com/office/drawing/2014/main" id="{1CA21FFA-C101-F129-CCEF-4987AD9F5B9B}"/>
              </a:ext>
            </a:extLst>
          </p:cNvPr>
          <p:cNvSpPr>
            <a:spLocks noGrp="1"/>
          </p:cNvSpPr>
          <p:nvPr>
            <p:ph sz="half" idx="1"/>
          </p:nvPr>
        </p:nvSpPr>
        <p:spPr>
          <a:xfrm>
            <a:off x="1420756" y="1437464"/>
            <a:ext cx="4855865" cy="4351338"/>
          </a:xfrm>
        </p:spPr>
        <p:txBody>
          <a:bodyPr/>
          <a:lstStyle/>
          <a:p>
            <a:r>
              <a:rPr lang="en-US" sz="2800" dirty="0" err="1"/>
              <a:t>Impulsieve</a:t>
            </a:r>
            <a:r>
              <a:rPr lang="en-US" sz="2800" dirty="0"/>
              <a:t> </a:t>
            </a:r>
            <a:r>
              <a:rPr lang="en-US" sz="2800" dirty="0" err="1"/>
              <a:t>systeem</a:t>
            </a:r>
            <a:r>
              <a:rPr lang="en-US" sz="2800" dirty="0"/>
              <a:t>:</a:t>
            </a:r>
          </a:p>
          <a:p>
            <a:pPr lvl="1"/>
            <a:r>
              <a:rPr lang="en-US" dirty="0" err="1"/>
              <a:t>Automatische</a:t>
            </a:r>
            <a:r>
              <a:rPr lang="en-US" dirty="0"/>
              <a:t> </a:t>
            </a:r>
            <a:r>
              <a:rPr lang="en-US" dirty="0" err="1"/>
              <a:t>piloot</a:t>
            </a:r>
            <a:r>
              <a:rPr lang="en-US" dirty="0"/>
              <a:t> / </a:t>
            </a:r>
            <a:r>
              <a:rPr lang="nl-NL" dirty="0"/>
              <a:t>intuïtie,</a:t>
            </a:r>
            <a:r>
              <a:rPr lang="en-US" dirty="0"/>
              <a:t>  </a:t>
            </a:r>
            <a:r>
              <a:rPr lang="en-US" dirty="0" err="1"/>
              <a:t>associatieve</a:t>
            </a:r>
            <a:r>
              <a:rPr lang="en-US" dirty="0"/>
              <a:t> </a:t>
            </a:r>
            <a:r>
              <a:rPr lang="en-US" dirty="0" err="1"/>
              <a:t>representaties</a:t>
            </a:r>
            <a:endParaRPr lang="en-US" dirty="0"/>
          </a:p>
          <a:p>
            <a:pPr lvl="2"/>
            <a:r>
              <a:rPr lang="en-US" dirty="0" err="1"/>
              <a:t>Snel</a:t>
            </a:r>
            <a:endParaRPr lang="en-US" dirty="0"/>
          </a:p>
          <a:p>
            <a:pPr lvl="2"/>
            <a:r>
              <a:rPr lang="en-US" dirty="0" err="1"/>
              <a:t>Niet</a:t>
            </a:r>
            <a:r>
              <a:rPr lang="en-US" dirty="0"/>
              <a:t> </a:t>
            </a:r>
            <a:r>
              <a:rPr lang="en-US" dirty="0" err="1"/>
              <a:t>onder</a:t>
            </a:r>
            <a:r>
              <a:rPr lang="en-US" dirty="0"/>
              <a:t> </a:t>
            </a:r>
            <a:r>
              <a:rPr lang="en-US" dirty="0" err="1"/>
              <a:t>vrijwillige</a:t>
            </a:r>
            <a:r>
              <a:rPr lang="en-US" dirty="0"/>
              <a:t> </a:t>
            </a:r>
            <a:r>
              <a:rPr lang="en-US" dirty="0" err="1"/>
              <a:t>controle</a:t>
            </a:r>
            <a:endParaRPr lang="en-US" dirty="0"/>
          </a:p>
          <a:p>
            <a:pPr lvl="2"/>
            <a:r>
              <a:rPr lang="en-US" dirty="0" err="1"/>
              <a:t>Weinig</a:t>
            </a:r>
            <a:r>
              <a:rPr lang="en-US" dirty="0"/>
              <a:t> </a:t>
            </a:r>
            <a:r>
              <a:rPr lang="en-US" dirty="0" err="1"/>
              <a:t>inspanning</a:t>
            </a:r>
            <a:endParaRPr lang="en-US" dirty="0"/>
          </a:p>
          <a:p>
            <a:pPr lvl="2"/>
            <a:r>
              <a:rPr lang="en-US" dirty="0"/>
              <a:t>Default </a:t>
            </a:r>
            <a:r>
              <a:rPr lang="en-US" dirty="0" err="1"/>
              <a:t>proces</a:t>
            </a:r>
            <a:r>
              <a:rPr lang="en-US" dirty="0"/>
              <a:t> </a:t>
            </a:r>
          </a:p>
          <a:p>
            <a:pPr lvl="1"/>
            <a:endParaRPr lang="en-US" sz="2000" dirty="0"/>
          </a:p>
          <a:p>
            <a:pPr lvl="1"/>
            <a:r>
              <a:rPr lang="en-US" dirty="0" err="1"/>
              <a:t>Automatische</a:t>
            </a:r>
            <a:r>
              <a:rPr lang="en-US" dirty="0"/>
              <a:t> </a:t>
            </a:r>
            <a:r>
              <a:rPr lang="en-US" dirty="0" err="1"/>
              <a:t>evaluaties</a:t>
            </a:r>
            <a:endParaRPr lang="en-US" dirty="0"/>
          </a:p>
          <a:p>
            <a:pPr lvl="1"/>
            <a:r>
              <a:rPr lang="en-US" dirty="0" err="1"/>
              <a:t>Gewoontes</a:t>
            </a:r>
            <a:endParaRPr lang="en-US" dirty="0"/>
          </a:p>
          <a:p>
            <a:pPr lvl="1"/>
            <a:r>
              <a:rPr lang="en-US" dirty="0"/>
              <a:t>Approach – avoidance </a:t>
            </a:r>
            <a:r>
              <a:rPr lang="en-US" dirty="0" err="1"/>
              <a:t>neigingen</a:t>
            </a:r>
            <a:endParaRPr lang="en-US" dirty="0"/>
          </a:p>
          <a:p>
            <a:endParaRPr lang="nl-NL" dirty="0"/>
          </a:p>
        </p:txBody>
      </p:sp>
      <p:sp>
        <p:nvSpPr>
          <p:cNvPr id="12" name="Tijdelijke aanduiding voor inhoud 11">
            <a:extLst>
              <a:ext uri="{FF2B5EF4-FFF2-40B4-BE49-F238E27FC236}">
                <a16:creationId xmlns:a16="http://schemas.microsoft.com/office/drawing/2014/main" id="{F9585ACA-FE3A-1E2E-9DF1-E889E075FF18}"/>
              </a:ext>
            </a:extLst>
          </p:cNvPr>
          <p:cNvSpPr>
            <a:spLocks noGrp="1"/>
          </p:cNvSpPr>
          <p:nvPr>
            <p:ph sz="half" idx="2"/>
          </p:nvPr>
        </p:nvSpPr>
        <p:spPr>
          <a:xfrm>
            <a:off x="6535236" y="1429950"/>
            <a:ext cx="4855865" cy="4597626"/>
          </a:xfrm>
        </p:spPr>
        <p:txBody>
          <a:bodyPr/>
          <a:lstStyle/>
          <a:p>
            <a:r>
              <a:rPr lang="en-US" sz="2800" dirty="0" err="1"/>
              <a:t>Reflectieve</a:t>
            </a:r>
            <a:r>
              <a:rPr lang="en-US" sz="2800" dirty="0"/>
              <a:t> </a:t>
            </a:r>
            <a:r>
              <a:rPr lang="en-US" sz="2800" dirty="0" err="1"/>
              <a:t>systeem</a:t>
            </a:r>
            <a:r>
              <a:rPr lang="en-US" sz="2800" dirty="0"/>
              <a:t>: </a:t>
            </a:r>
          </a:p>
          <a:p>
            <a:pPr lvl="2"/>
            <a:r>
              <a:rPr lang="en-US" sz="2001" dirty="0" err="1"/>
              <a:t>Traag</a:t>
            </a:r>
            <a:endParaRPr lang="en-US" sz="2001" dirty="0"/>
          </a:p>
          <a:p>
            <a:pPr lvl="2"/>
            <a:r>
              <a:rPr lang="en-US" sz="2001" dirty="0" err="1"/>
              <a:t>Vrijwillige</a:t>
            </a:r>
            <a:r>
              <a:rPr lang="en-US" sz="2001" dirty="0"/>
              <a:t> </a:t>
            </a:r>
            <a:r>
              <a:rPr lang="en-US" sz="2001" dirty="0" err="1"/>
              <a:t>controle</a:t>
            </a:r>
            <a:endParaRPr lang="en-US" sz="2001" dirty="0"/>
          </a:p>
          <a:p>
            <a:pPr lvl="2"/>
            <a:r>
              <a:rPr lang="en-US" sz="2001" dirty="0" err="1"/>
              <a:t>Veel</a:t>
            </a:r>
            <a:r>
              <a:rPr lang="en-US" sz="2001" dirty="0"/>
              <a:t> </a:t>
            </a:r>
            <a:r>
              <a:rPr lang="en-US" sz="2001" dirty="0" err="1"/>
              <a:t>inspanning</a:t>
            </a:r>
            <a:endParaRPr lang="en-US" sz="2001" dirty="0"/>
          </a:p>
          <a:p>
            <a:pPr lvl="2"/>
            <a:r>
              <a:rPr lang="en-US" sz="2001" dirty="0" err="1"/>
              <a:t>Weloverwogen</a:t>
            </a:r>
            <a:endParaRPr lang="en-US" sz="2001" dirty="0"/>
          </a:p>
          <a:p>
            <a:pPr lvl="2"/>
            <a:r>
              <a:rPr lang="en-US" sz="2001" dirty="0" err="1"/>
              <a:t>Verantwoordelijk</a:t>
            </a:r>
            <a:r>
              <a:rPr lang="en-US" sz="2001" dirty="0"/>
              <a:t> </a:t>
            </a:r>
            <a:r>
              <a:rPr lang="en-US" sz="2001" dirty="0" err="1"/>
              <a:t>voor</a:t>
            </a:r>
            <a:r>
              <a:rPr lang="en-US" sz="2001" dirty="0"/>
              <a:t> </a:t>
            </a:r>
            <a:r>
              <a:rPr lang="en-US" sz="2001" dirty="0" err="1"/>
              <a:t>zelfbeheersing</a:t>
            </a:r>
            <a:endParaRPr lang="en-US" sz="2001" dirty="0"/>
          </a:p>
          <a:p>
            <a:pPr lvl="1"/>
            <a:endParaRPr lang="en-US" sz="2401" dirty="0"/>
          </a:p>
          <a:p>
            <a:pPr lvl="1"/>
            <a:r>
              <a:rPr lang="en-US" sz="2401" dirty="0" err="1"/>
              <a:t>Overtuigingen</a:t>
            </a:r>
            <a:r>
              <a:rPr lang="en-US" sz="2401" dirty="0"/>
              <a:t> over </a:t>
            </a:r>
            <a:r>
              <a:rPr lang="en-US" sz="2401" dirty="0" err="1"/>
              <a:t>feiten</a:t>
            </a:r>
            <a:r>
              <a:rPr lang="en-US" sz="2401" dirty="0"/>
              <a:t> </a:t>
            </a:r>
            <a:r>
              <a:rPr lang="en-US" sz="2401" dirty="0" err="1"/>
              <a:t>en</a:t>
            </a:r>
            <a:r>
              <a:rPr lang="en-US" sz="2401" dirty="0"/>
              <a:t> </a:t>
            </a:r>
            <a:r>
              <a:rPr lang="en-US" sz="2401" dirty="0" err="1"/>
              <a:t>waarden</a:t>
            </a:r>
            <a:r>
              <a:rPr lang="en-US" sz="2401" dirty="0"/>
              <a:t> </a:t>
            </a:r>
          </a:p>
          <a:p>
            <a:pPr lvl="1"/>
            <a:r>
              <a:rPr lang="en-US" sz="2401" dirty="0" err="1"/>
              <a:t>Intenties</a:t>
            </a:r>
            <a:endParaRPr lang="en-US" sz="2401" dirty="0"/>
          </a:p>
          <a:p>
            <a:pPr lvl="1"/>
            <a:r>
              <a:rPr lang="en-US" sz="2401" dirty="0" err="1"/>
              <a:t>Uitkomstverwachtingen</a:t>
            </a:r>
            <a:endParaRPr lang="en-US" sz="2401" dirty="0"/>
          </a:p>
          <a:p>
            <a:pPr lvl="1"/>
            <a:endParaRPr lang="nl-NL" dirty="0"/>
          </a:p>
        </p:txBody>
      </p:sp>
      <p:pic>
        <p:nvPicPr>
          <p:cNvPr id="14" name="Afbeelding 13">
            <a:extLst>
              <a:ext uri="{FF2B5EF4-FFF2-40B4-BE49-F238E27FC236}">
                <a16:creationId xmlns:a16="http://schemas.microsoft.com/office/drawing/2014/main" id="{AD4079E1-FBE1-6E48-1986-A8D82C30FC74}"/>
              </a:ext>
            </a:extLst>
          </p:cNvPr>
          <p:cNvPicPr>
            <a:picLocks noChangeAspect="1"/>
          </p:cNvPicPr>
          <p:nvPr/>
        </p:nvPicPr>
        <p:blipFill>
          <a:blip r:embed="rId3"/>
          <a:stretch>
            <a:fillRect/>
          </a:stretch>
        </p:blipFill>
        <p:spPr>
          <a:xfrm flipH="1">
            <a:off x="9245600" y="-21887"/>
            <a:ext cx="2997272" cy="1540785"/>
          </a:xfrm>
          <a:prstGeom prst="rect">
            <a:avLst/>
          </a:prstGeom>
        </p:spPr>
      </p:pic>
      <p:cxnSp>
        <p:nvCxnSpPr>
          <p:cNvPr id="4" name="Rechte verbindingslijn 3">
            <a:extLst>
              <a:ext uri="{FF2B5EF4-FFF2-40B4-BE49-F238E27FC236}">
                <a16:creationId xmlns:a16="http://schemas.microsoft.com/office/drawing/2014/main" id="{4AF07A28-D84B-F381-8F33-D8C0FF263358}"/>
              </a:ext>
            </a:extLst>
          </p:cNvPr>
          <p:cNvCxnSpPr/>
          <p:nvPr/>
        </p:nvCxnSpPr>
        <p:spPr>
          <a:xfrm>
            <a:off x="6368143" y="1099457"/>
            <a:ext cx="0" cy="520337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C0350F0-9579-BCB8-EFF7-AC5EA83818FA}"/>
              </a:ext>
            </a:extLst>
          </p:cNvPr>
          <p:cNvSpPr txBox="1"/>
          <p:nvPr/>
        </p:nvSpPr>
        <p:spPr>
          <a:xfrm>
            <a:off x="1556244" y="6294640"/>
            <a:ext cx="4714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Calibri" panose="020F0502020204030204"/>
              </a:rPr>
              <a:t>Dual </a:t>
            </a:r>
            <a:r>
              <a:rPr lang="nl-NL" dirty="0" err="1">
                <a:solidFill>
                  <a:prstClr val="black"/>
                </a:solidFill>
                <a:latin typeface="Calibri" panose="020F0502020204030204"/>
              </a:rPr>
              <a:t>process</a:t>
            </a:r>
            <a:r>
              <a:rPr lang="nl-NL" dirty="0">
                <a:solidFill>
                  <a:prstClr val="black"/>
                </a:solidFill>
                <a:latin typeface="Calibri" panose="020F0502020204030204"/>
              </a:rPr>
              <a:t> model: </a:t>
            </a:r>
            <a:r>
              <a:rPr lang="nl-NL" dirty="0" err="1">
                <a:solidFill>
                  <a:prstClr val="black"/>
                </a:solidFill>
                <a:latin typeface="Calibri" panose="020F0502020204030204"/>
              </a:rPr>
              <a:t>Strack</a:t>
            </a:r>
            <a:r>
              <a:rPr lang="nl-NL" dirty="0">
                <a:solidFill>
                  <a:prstClr val="black"/>
                </a:solidFill>
                <a:latin typeface="Calibri" panose="020F0502020204030204"/>
              </a:rPr>
              <a:t> &amp; </a:t>
            </a:r>
            <a:r>
              <a:rPr lang="nl-NL" dirty="0" err="1">
                <a:solidFill>
                  <a:prstClr val="black"/>
                </a:solidFill>
                <a:latin typeface="Calibri" panose="020F0502020204030204"/>
              </a:rPr>
              <a:t>Deutsch</a:t>
            </a:r>
            <a:r>
              <a:rPr lang="nl-NL" dirty="0">
                <a:solidFill>
                  <a:prstClr val="black"/>
                </a:solidFill>
                <a:latin typeface="Calibri" panose="020F0502020204030204"/>
              </a:rPr>
              <a:t> </a:t>
            </a:r>
            <a:r>
              <a:rPr kumimoji="0" lang="nl-NL" sz="1800" b="0" i="0" u="none" strike="noStrike" kern="1200" cap="none" spc="0" normalizeH="0" baseline="0" dirty="0">
                <a:ln>
                  <a:noFill/>
                </a:ln>
                <a:solidFill>
                  <a:prstClr val="black"/>
                </a:solidFill>
                <a:effectLst/>
                <a:uLnTx/>
                <a:uFillTx/>
                <a:latin typeface="Calibri" panose="020F0502020204030204"/>
                <a:ea typeface="+mn-ea"/>
                <a:cs typeface="+mn-cs"/>
              </a:rPr>
              <a:t>(2004)</a:t>
            </a:r>
          </a:p>
        </p:txBody>
      </p:sp>
    </p:spTree>
    <p:extLst>
      <p:ext uri="{BB962C8B-B14F-4D97-AF65-F5344CB8AC3E}">
        <p14:creationId xmlns:p14="http://schemas.microsoft.com/office/powerpoint/2010/main" val="3449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3">
            <a:extLst>
              <a:ext uri="{FF2B5EF4-FFF2-40B4-BE49-F238E27FC236}">
                <a16:creationId xmlns:a16="http://schemas.microsoft.com/office/drawing/2014/main" id="{7EF2E5CA-2A56-96FE-8F94-7AD4350A1A61}"/>
              </a:ext>
            </a:extLst>
          </p:cNvPr>
          <p:cNvSpPr txBox="1">
            <a:spLocks/>
          </p:cNvSpPr>
          <p:nvPr/>
        </p:nvSpPr>
        <p:spPr>
          <a:xfrm>
            <a:off x="1859991" y="4640911"/>
            <a:ext cx="4663392" cy="2012080"/>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a:xfrm>
            <a:off x="2194585" y="205009"/>
            <a:ext cx="8657596" cy="1325563"/>
          </a:xfrm>
        </p:spPr>
        <p:txBody>
          <a:bodyPr/>
          <a:lstStyle/>
          <a:p>
            <a:pPr algn="ctr"/>
            <a:r>
              <a:rPr lang="en-US" dirty="0" err="1"/>
              <a:t>onbewuste</a:t>
            </a:r>
            <a:r>
              <a:rPr lang="en-US" dirty="0"/>
              <a:t> bias	     </a:t>
            </a:r>
            <a:endParaRPr lang="nl-NL"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8</a:t>
            </a:fld>
            <a:endParaRPr lang="en-US" dirty="0"/>
          </a:p>
        </p:txBody>
      </p:sp>
      <p:pic>
        <p:nvPicPr>
          <p:cNvPr id="8" name="Content Placeholder 10">
            <a:extLst>
              <a:ext uri="{FF2B5EF4-FFF2-40B4-BE49-F238E27FC236}">
                <a16:creationId xmlns:a16="http://schemas.microsoft.com/office/drawing/2014/main" id="{2DA9A408-AB5F-33E9-7C91-0890DFBCE488}"/>
              </a:ext>
            </a:extLst>
          </p:cNvPr>
          <p:cNvPicPr>
            <a:picLocks noGrp="1" noChangeAspect="1"/>
          </p:cNvPicPr>
          <p:nvPr>
            <p:ph idx="1"/>
          </p:nvPr>
        </p:nvPicPr>
        <p:blipFill>
          <a:blip r:embed="rId3"/>
          <a:stretch>
            <a:fillRect/>
          </a:stretch>
        </p:blipFill>
        <p:spPr>
          <a:xfrm>
            <a:off x="8211394" y="1404259"/>
            <a:ext cx="2908044" cy="2676376"/>
          </a:xfrm>
          <a:prstGeom prst="rect">
            <a:avLst/>
          </a:prstGeom>
        </p:spPr>
      </p:pic>
      <p:pic>
        <p:nvPicPr>
          <p:cNvPr id="15" name="Picture 14">
            <a:extLst>
              <a:ext uri="{FF2B5EF4-FFF2-40B4-BE49-F238E27FC236}">
                <a16:creationId xmlns:a16="http://schemas.microsoft.com/office/drawing/2014/main" id="{0432A2AF-FD66-80B1-B261-8CD37BAF2034}"/>
              </a:ext>
            </a:extLst>
          </p:cNvPr>
          <p:cNvPicPr>
            <a:picLocks noChangeAspect="1"/>
          </p:cNvPicPr>
          <p:nvPr/>
        </p:nvPicPr>
        <p:blipFill>
          <a:blip r:embed="rId4"/>
          <a:stretch>
            <a:fillRect/>
          </a:stretch>
        </p:blipFill>
        <p:spPr>
          <a:xfrm>
            <a:off x="1273165" y="1542384"/>
            <a:ext cx="5228937" cy="4091509"/>
          </a:xfrm>
          <a:prstGeom prst="rect">
            <a:avLst/>
          </a:prstGeom>
        </p:spPr>
      </p:pic>
      <p:sp>
        <p:nvSpPr>
          <p:cNvPr id="20" name="Gedachtewolkje: wolk 19">
            <a:extLst>
              <a:ext uri="{FF2B5EF4-FFF2-40B4-BE49-F238E27FC236}">
                <a16:creationId xmlns:a16="http://schemas.microsoft.com/office/drawing/2014/main" id="{68E6E809-A8D8-77D1-043E-F49A5E3E8130}"/>
              </a:ext>
            </a:extLst>
          </p:cNvPr>
          <p:cNvSpPr/>
          <p:nvPr/>
        </p:nvSpPr>
        <p:spPr>
          <a:xfrm>
            <a:off x="9507973" y="573275"/>
            <a:ext cx="2612678" cy="1217021"/>
          </a:xfrm>
          <a:prstGeom prst="cloudCallout">
            <a:avLst>
              <a:gd name="adj1" fmla="val -33981"/>
              <a:gd name="adj2" fmla="val 764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5ECE923A-6DB8-AD72-E768-02CF0C3B3CCB}"/>
              </a:ext>
            </a:extLst>
          </p:cNvPr>
          <p:cNvSpPr txBox="1"/>
          <p:nvPr/>
        </p:nvSpPr>
        <p:spPr>
          <a:xfrm>
            <a:off x="10022288" y="696577"/>
            <a:ext cx="1764625" cy="923330"/>
          </a:xfrm>
          <a:prstGeom prst="rect">
            <a:avLst/>
          </a:prstGeom>
          <a:noFill/>
        </p:spPr>
        <p:txBody>
          <a:bodyPr wrap="square" rtlCol="0">
            <a:spAutoFit/>
          </a:bodyPr>
          <a:lstStyle/>
          <a:p>
            <a:r>
              <a:rPr lang="en-AU" dirty="0" err="1"/>
              <a:t>Ik</a:t>
            </a:r>
            <a:r>
              <a:rPr lang="en-AU" dirty="0"/>
              <a:t> ben </a:t>
            </a:r>
            <a:r>
              <a:rPr lang="en-AU" dirty="0" err="1"/>
              <a:t>een</a:t>
            </a:r>
            <a:r>
              <a:rPr lang="en-AU" dirty="0"/>
              <a:t> </a:t>
            </a:r>
            <a:r>
              <a:rPr lang="en-AU" dirty="0" err="1"/>
              <a:t>persoon</a:t>
            </a:r>
            <a:r>
              <a:rPr lang="en-AU" dirty="0"/>
              <a:t> met </a:t>
            </a:r>
            <a:r>
              <a:rPr lang="en-AU" dirty="0" err="1"/>
              <a:t>weinig</a:t>
            </a:r>
            <a:r>
              <a:rPr lang="en-AU" dirty="0"/>
              <a:t> </a:t>
            </a:r>
            <a:r>
              <a:rPr lang="en-AU" dirty="0" err="1"/>
              <a:t>energie</a:t>
            </a:r>
            <a:endParaRPr lang="nl-NL" dirty="0"/>
          </a:p>
        </p:txBody>
      </p:sp>
      <p:sp>
        <p:nvSpPr>
          <p:cNvPr id="3" name="Tekstvak 2">
            <a:extLst>
              <a:ext uri="{FF2B5EF4-FFF2-40B4-BE49-F238E27FC236}">
                <a16:creationId xmlns:a16="http://schemas.microsoft.com/office/drawing/2014/main" id="{5355679B-E53A-8705-B496-1779BDF278A7}"/>
              </a:ext>
            </a:extLst>
          </p:cNvPr>
          <p:cNvSpPr txBox="1"/>
          <p:nvPr/>
        </p:nvSpPr>
        <p:spPr>
          <a:xfrm>
            <a:off x="6951005" y="4500266"/>
            <a:ext cx="3837938" cy="1384995"/>
          </a:xfrm>
          <a:prstGeom prst="rect">
            <a:avLst/>
          </a:prstGeom>
          <a:noFill/>
        </p:spPr>
        <p:txBody>
          <a:bodyPr wrap="square" rtlCol="0">
            <a:spAutoFit/>
          </a:bodyPr>
          <a:lstStyle/>
          <a:p>
            <a:r>
              <a:rPr lang="en-AU" sz="2800" dirty="0"/>
              <a:t>- </a:t>
            </a:r>
            <a:r>
              <a:rPr lang="en-AU" sz="2800" dirty="0" err="1"/>
              <a:t>Zelf-identiteitsbias</a:t>
            </a:r>
            <a:endParaRPr lang="en-AU" sz="2800" dirty="0"/>
          </a:p>
          <a:p>
            <a:r>
              <a:rPr lang="en-AU" sz="2800" dirty="0"/>
              <a:t>- </a:t>
            </a:r>
            <a:r>
              <a:rPr lang="en-AU" sz="2800" dirty="0" err="1"/>
              <a:t>Aandachtsbias</a:t>
            </a:r>
            <a:r>
              <a:rPr lang="en-AU" sz="2800" dirty="0"/>
              <a:t> </a:t>
            </a:r>
          </a:p>
          <a:p>
            <a:r>
              <a:rPr lang="en-AU" sz="2800" dirty="0"/>
              <a:t>- Etc.</a:t>
            </a:r>
            <a:endParaRPr lang="nl-NL" sz="2800" dirty="0"/>
          </a:p>
        </p:txBody>
      </p:sp>
    </p:spTree>
    <p:extLst>
      <p:ext uri="{BB962C8B-B14F-4D97-AF65-F5344CB8AC3E}">
        <p14:creationId xmlns:p14="http://schemas.microsoft.com/office/powerpoint/2010/main" val="370303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3">
            <a:extLst>
              <a:ext uri="{FF2B5EF4-FFF2-40B4-BE49-F238E27FC236}">
                <a16:creationId xmlns:a16="http://schemas.microsoft.com/office/drawing/2014/main" id="{7EF2E5CA-2A56-96FE-8F94-7AD4350A1A61}"/>
              </a:ext>
            </a:extLst>
          </p:cNvPr>
          <p:cNvSpPr txBox="1">
            <a:spLocks/>
          </p:cNvSpPr>
          <p:nvPr/>
        </p:nvSpPr>
        <p:spPr>
          <a:xfrm>
            <a:off x="1859991" y="4640911"/>
            <a:ext cx="4663392" cy="2012080"/>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9" name="Tijdelijke aanduiding voor inhoud 3">
            <a:extLst>
              <a:ext uri="{FF2B5EF4-FFF2-40B4-BE49-F238E27FC236}">
                <a16:creationId xmlns:a16="http://schemas.microsoft.com/office/drawing/2014/main" id="{3438549B-43A3-428F-A469-720C768293FE}"/>
              </a:ext>
            </a:extLst>
          </p:cNvPr>
          <p:cNvSpPr txBox="1">
            <a:spLocks/>
          </p:cNvSpPr>
          <p:nvPr/>
        </p:nvSpPr>
        <p:spPr>
          <a:xfrm>
            <a:off x="1018951" y="1198690"/>
            <a:ext cx="10240177" cy="4828886"/>
          </a:xfrm>
          <a:prstGeom prst="rect">
            <a:avLst/>
          </a:prstGeom>
          <a:solidFill>
            <a:schemeClr val="bg1"/>
          </a:solidFill>
        </p:spPr>
        <p:txBody>
          <a:bodyPr>
            <a:normAutofit/>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200" dirty="0"/>
          </a:p>
        </p:txBody>
      </p:sp>
      <p:sp>
        <p:nvSpPr>
          <p:cNvPr id="2" name="Title 1"/>
          <p:cNvSpPr>
            <a:spLocks noGrp="1"/>
          </p:cNvSpPr>
          <p:nvPr>
            <p:ph type="title"/>
          </p:nvPr>
        </p:nvSpPr>
        <p:spPr>
          <a:xfrm>
            <a:off x="1187985" y="244621"/>
            <a:ext cx="8657596" cy="1325563"/>
          </a:xfrm>
        </p:spPr>
        <p:txBody>
          <a:bodyPr/>
          <a:lstStyle/>
          <a:p>
            <a:pPr algn="ctr"/>
            <a:r>
              <a:rPr lang="en-US" dirty="0" err="1"/>
              <a:t>Cognitieve</a:t>
            </a:r>
            <a:r>
              <a:rPr lang="en-US" dirty="0"/>
              <a:t> bias </a:t>
            </a:r>
            <a:r>
              <a:rPr lang="en-US" dirty="0" err="1"/>
              <a:t>modificatie</a:t>
            </a:r>
            <a:r>
              <a:rPr lang="en-US" dirty="0"/>
              <a:t> training	     </a:t>
            </a:r>
            <a:endParaRPr lang="nl-NL" dirty="0"/>
          </a:p>
        </p:txBody>
      </p:sp>
      <p:sp>
        <p:nvSpPr>
          <p:cNvPr id="5" name="Slide Number Placeholder 4"/>
          <p:cNvSpPr>
            <a:spLocks noGrp="1"/>
          </p:cNvSpPr>
          <p:nvPr>
            <p:ph type="sldNum" sz="quarter" idx="10"/>
          </p:nvPr>
        </p:nvSpPr>
        <p:spPr/>
        <p:txBody>
          <a:bodyPr/>
          <a:lstStyle/>
          <a:p>
            <a:fld id="{6586D83B-F5E2-6149-B7DD-0F6F1BA75908}" type="slidenum">
              <a:rPr lang="en-US" smtClean="0"/>
              <a:pPr/>
              <a:t>9</a:t>
            </a:fld>
            <a:endParaRPr lang="en-US" dirty="0"/>
          </a:p>
        </p:txBody>
      </p:sp>
      <p:pic>
        <p:nvPicPr>
          <p:cNvPr id="6" name="Picture 4">
            <a:extLst>
              <a:ext uri="{FF2B5EF4-FFF2-40B4-BE49-F238E27FC236}">
                <a16:creationId xmlns:a16="http://schemas.microsoft.com/office/drawing/2014/main" id="{F2884694-DC7C-B03E-57CE-F78858878778}"/>
              </a:ext>
            </a:extLst>
          </p:cNvPr>
          <p:cNvPicPr>
            <a:picLocks noChangeAspect="1"/>
          </p:cNvPicPr>
          <p:nvPr/>
        </p:nvPicPr>
        <p:blipFill>
          <a:blip r:embed="rId3"/>
          <a:stretch>
            <a:fillRect/>
          </a:stretch>
        </p:blipFill>
        <p:spPr>
          <a:xfrm>
            <a:off x="9602067" y="-3414"/>
            <a:ext cx="2541971" cy="2564236"/>
          </a:xfrm>
          <a:prstGeom prst="rect">
            <a:avLst/>
          </a:prstGeom>
        </p:spPr>
      </p:pic>
      <p:pic>
        <p:nvPicPr>
          <p:cNvPr id="7" name="Picture 5">
            <a:extLst>
              <a:ext uri="{FF2B5EF4-FFF2-40B4-BE49-F238E27FC236}">
                <a16:creationId xmlns:a16="http://schemas.microsoft.com/office/drawing/2014/main" id="{BD7553BB-910B-AAC2-77CD-01BFE28F6185}"/>
              </a:ext>
            </a:extLst>
          </p:cNvPr>
          <p:cNvPicPr>
            <a:picLocks noChangeAspect="1"/>
          </p:cNvPicPr>
          <p:nvPr/>
        </p:nvPicPr>
        <p:blipFill>
          <a:blip r:embed="rId4"/>
          <a:stretch>
            <a:fillRect/>
          </a:stretch>
        </p:blipFill>
        <p:spPr>
          <a:xfrm>
            <a:off x="2015250" y="4576541"/>
            <a:ext cx="3945810" cy="1389290"/>
          </a:xfrm>
          <a:prstGeom prst="rect">
            <a:avLst/>
          </a:prstGeom>
        </p:spPr>
      </p:pic>
      <p:sp>
        <p:nvSpPr>
          <p:cNvPr id="12" name="Tekstvak 11">
            <a:extLst>
              <a:ext uri="{FF2B5EF4-FFF2-40B4-BE49-F238E27FC236}">
                <a16:creationId xmlns:a16="http://schemas.microsoft.com/office/drawing/2014/main" id="{8B6852D4-BB1C-2C3D-73B4-477ED7DA8093}"/>
              </a:ext>
            </a:extLst>
          </p:cNvPr>
          <p:cNvSpPr txBox="1"/>
          <p:nvPr/>
        </p:nvSpPr>
        <p:spPr>
          <a:xfrm>
            <a:off x="8887050" y="3378205"/>
            <a:ext cx="228599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err="1">
                <a:ln>
                  <a:noFill/>
                </a:ln>
                <a:solidFill>
                  <a:prstClr val="black"/>
                </a:solidFill>
                <a:effectLst/>
                <a:uLnTx/>
                <a:uFillTx/>
                <a:latin typeface="Calibri" panose="020F0502020204030204"/>
                <a:ea typeface="+mn-ea"/>
                <a:cs typeface="+mn-cs"/>
              </a:rPr>
              <a:t>Vitaliteit</a:t>
            </a:r>
            <a:endParaRPr kumimoji="0" lang="en-GB" sz="4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82289426-8135-4328-C2E0-71C270FD4025}"/>
              </a:ext>
            </a:extLst>
          </p:cNvPr>
          <p:cNvSpPr txBox="1"/>
          <p:nvPr/>
        </p:nvSpPr>
        <p:spPr>
          <a:xfrm>
            <a:off x="718285" y="1851831"/>
            <a:ext cx="37656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4400" dirty="0" err="1">
                <a:solidFill>
                  <a:prstClr val="black"/>
                </a:solidFill>
                <a:latin typeface="Calibri" panose="020F0502020204030204"/>
              </a:rPr>
              <a:t>Vermoeidheid</a:t>
            </a:r>
            <a:endParaRPr kumimoji="0" lang="en-GB" sz="4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36E1638A-E29D-2FC5-B804-7B9483280673}"/>
              </a:ext>
            </a:extLst>
          </p:cNvPr>
          <p:cNvPicPr>
            <a:picLocks noChangeAspect="1"/>
          </p:cNvPicPr>
          <p:nvPr/>
        </p:nvPicPr>
        <p:blipFill>
          <a:blip r:embed="rId5"/>
          <a:stretch>
            <a:fillRect/>
          </a:stretch>
        </p:blipFill>
        <p:spPr>
          <a:xfrm>
            <a:off x="6957358" y="4191253"/>
            <a:ext cx="2591303" cy="2461738"/>
          </a:xfrm>
          <a:prstGeom prst="rect">
            <a:avLst/>
          </a:prstGeom>
        </p:spPr>
      </p:pic>
      <p:sp>
        <p:nvSpPr>
          <p:cNvPr id="14" name="Tekstvak 13">
            <a:extLst>
              <a:ext uri="{FF2B5EF4-FFF2-40B4-BE49-F238E27FC236}">
                <a16:creationId xmlns:a16="http://schemas.microsoft.com/office/drawing/2014/main" id="{CCCA85AE-1918-2463-340B-6562860918EA}"/>
              </a:ext>
            </a:extLst>
          </p:cNvPr>
          <p:cNvSpPr txBox="1"/>
          <p:nvPr/>
        </p:nvSpPr>
        <p:spPr>
          <a:xfrm rot="16200000">
            <a:off x="8740073" y="4422652"/>
            <a:ext cx="1395477" cy="307777"/>
          </a:xfrm>
          <a:prstGeom prst="rect">
            <a:avLst/>
          </a:prstGeom>
          <a:noFill/>
        </p:spPr>
        <p:txBody>
          <a:bodyPr wrap="square" rtlCol="0">
            <a:spAutoFit/>
          </a:bodyPr>
          <a:lstStyle/>
          <a:p>
            <a:r>
              <a:rPr lang="en-AU" sz="1400" dirty="0">
                <a:solidFill>
                  <a:schemeClr val="bg1"/>
                </a:solidFill>
              </a:rPr>
              <a:t>Loslaten.nu</a:t>
            </a:r>
            <a:endParaRPr lang="nl-NL" sz="1400" dirty="0">
              <a:solidFill>
                <a:schemeClr val="bg1"/>
              </a:solidFill>
            </a:endParaRPr>
          </a:p>
        </p:txBody>
      </p:sp>
      <p:pic>
        <p:nvPicPr>
          <p:cNvPr id="11" name="Afbeelding 10">
            <a:extLst>
              <a:ext uri="{FF2B5EF4-FFF2-40B4-BE49-F238E27FC236}">
                <a16:creationId xmlns:a16="http://schemas.microsoft.com/office/drawing/2014/main" id="{5F840E30-CCB9-CDD6-C77E-0FA722476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829576">
            <a:off x="3875019" y="1986877"/>
            <a:ext cx="2172971" cy="2172971"/>
          </a:xfrm>
          <a:prstGeom prst="rect">
            <a:avLst/>
          </a:prstGeom>
        </p:spPr>
      </p:pic>
    </p:spTree>
    <p:extLst>
      <p:ext uri="{BB962C8B-B14F-4D97-AF65-F5344CB8AC3E}">
        <p14:creationId xmlns:p14="http://schemas.microsoft.com/office/powerpoint/2010/main" val="41577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1"/>
                                        </p:tgtEl>
                                        <p:attrNameLst>
                                          <p:attrName>r</p:attrName>
                                        </p:attrNameLst>
                                      </p:cBhvr>
                                    </p:animRot>
                                  </p:childTnLst>
                                </p:cTn>
                              </p:par>
                              <p:par>
                                <p:cTn id="7" presetID="42" presetClass="path" presetSubtype="0" accel="50000" decel="50000" fill="hold" nodeType="withEffect">
                                  <p:stCondLst>
                                    <p:cond delay="0"/>
                                  </p:stCondLst>
                                  <p:childTnLst>
                                    <p:animMotion origin="layout" path="M -1.04167E-6 1.85185E-6 L 0.24688 0.08379 " pathEditMode="relative" rAng="0" ptsTypes="AA">
                                      <p:cBhvr>
                                        <p:cTn id="8" dur="2000" fill="hold"/>
                                        <p:tgtEl>
                                          <p:spTgt spid="11"/>
                                        </p:tgtEl>
                                        <p:attrNameLst>
                                          <p:attrName>ppt_x</p:attrName>
                                          <p:attrName>ppt_y</p:attrName>
                                        </p:attrNameLst>
                                      </p:cBhvr>
                                      <p:rCtr x="12344"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T Title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 test" id="{15B9D8DC-9424-A541-AF47-D0C4E5DD615D}" vid="{AA5B6583-0830-8041-8FDA-106127B2637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T Chapter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3.xml><?xml version="1.0" encoding="utf-8"?>
<a:theme xmlns:a="http://schemas.openxmlformats.org/drawingml/2006/main" name="UT Chapter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4.xml><?xml version="1.0" encoding="utf-8"?>
<a:theme xmlns:a="http://schemas.openxmlformats.org/drawingml/2006/main" name="UT Chapter slide White + logo own nam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5.xml><?xml version="1.0" encoding="utf-8"?>
<a:theme xmlns:a="http://schemas.openxmlformats.org/drawingml/2006/main" name="UT Chapter slide Black + logo own nam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6.xml><?xml version="1.0" encoding="utf-8"?>
<a:theme xmlns:a="http://schemas.openxmlformats.org/drawingml/2006/main" name="UT Table of Content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7.xml><?xml version="1.0" encoding="utf-8"?>
<a:theme xmlns:a="http://schemas.openxmlformats.org/drawingml/2006/main" name="UT Table of Content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8.xml><?xml version="1.0" encoding="utf-8"?>
<a:theme xmlns:a="http://schemas.openxmlformats.org/drawingml/2006/main" name="UT Content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9.xml><?xml version="1.0" encoding="utf-8"?>
<a:theme xmlns:a="http://schemas.openxmlformats.org/drawingml/2006/main" name="UT Content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F5E6B7DCEF546AE2C8EF6CEE488AC" ma:contentTypeVersion="18" ma:contentTypeDescription="Een nieuw document maken." ma:contentTypeScope="" ma:versionID="3dcf317a6e4c0154ec219af78bb22022">
  <xsd:schema xmlns:xsd="http://www.w3.org/2001/XMLSchema" xmlns:xs="http://www.w3.org/2001/XMLSchema" xmlns:p="http://schemas.microsoft.com/office/2006/metadata/properties" xmlns:ns2="9b15597b-32a9-4bf2-848f-688eaf8057fd" xmlns:ns3="4b2491aa-951b-4943-8647-4dc6eee7a6bd" xmlns:ns4="9c1c412f-b643-446d-99ef-bf26fadf0ee9" targetNamespace="http://schemas.microsoft.com/office/2006/metadata/properties" ma:root="true" ma:fieldsID="f1f3b6b623b506ea87a467f3f0af8705" ns2:_="" ns3:_="" ns4:_="">
    <xsd:import namespace="9b15597b-32a9-4bf2-848f-688eaf8057fd"/>
    <xsd:import namespace="4b2491aa-951b-4943-8647-4dc6eee7a6bd"/>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5597b-32a9-4bf2-848f-688eaf805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491aa-951b-4943-8647-4dc6eee7a6b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15597b-32a9-4bf2-848f-688eaf8057fd">
      <Terms xmlns="http://schemas.microsoft.com/office/infopath/2007/PartnerControls"/>
    </lcf76f155ced4ddcb4097134ff3c332f>
    <TaxCatchAll xmlns="9c1c412f-b643-446d-99ef-bf26fadf0ee9" xsi:nil="true"/>
  </documentManagement>
</p:properties>
</file>

<file path=customXml/itemProps1.xml><?xml version="1.0" encoding="utf-8"?>
<ds:datastoreItem xmlns:ds="http://schemas.openxmlformats.org/officeDocument/2006/customXml" ds:itemID="{73DF0909-7FF5-470D-9B53-596A8B1DE2DC}"/>
</file>

<file path=customXml/itemProps2.xml><?xml version="1.0" encoding="utf-8"?>
<ds:datastoreItem xmlns:ds="http://schemas.openxmlformats.org/officeDocument/2006/customXml" ds:itemID="{68B4E517-8C5C-4BD3-BBF7-045F2854135C}"/>
</file>

<file path=customXml/itemProps3.xml><?xml version="1.0" encoding="utf-8"?>
<ds:datastoreItem xmlns:ds="http://schemas.openxmlformats.org/officeDocument/2006/customXml" ds:itemID="{04CC6C54-CF4B-4A4F-B87A-B8E77C68583C}"/>
</file>

<file path=docProps/app.xml><?xml version="1.0" encoding="utf-8"?>
<Properties xmlns="http://schemas.openxmlformats.org/officeDocument/2006/extended-properties" xmlns:vt="http://schemas.openxmlformats.org/officeDocument/2006/docPropsVTypes">
  <Template>UT test</Template>
  <TotalTime>9343</TotalTime>
  <Words>1980</Words>
  <Application>Microsoft Office PowerPoint</Application>
  <PresentationFormat>Breedbeeld</PresentationFormat>
  <Paragraphs>450</Paragraphs>
  <Slides>37</Slides>
  <Notes>36</Notes>
  <HiddenSlides>4</HiddenSlides>
  <MMClips>0</MMClips>
  <ScaleCrop>false</ScaleCrop>
  <HeadingPairs>
    <vt:vector size="4" baseType="variant">
      <vt:variant>
        <vt:lpstr>Thema</vt:lpstr>
      </vt:variant>
      <vt:variant>
        <vt:i4>9</vt:i4>
      </vt:variant>
      <vt:variant>
        <vt:lpstr>Diatitels</vt:lpstr>
      </vt:variant>
      <vt:variant>
        <vt:i4>37</vt:i4>
      </vt:variant>
    </vt:vector>
  </HeadingPairs>
  <TitlesOfParts>
    <vt:vector size="46" baseType="lpstr">
      <vt:lpstr>UT Title slide Black</vt:lpstr>
      <vt:lpstr>UT Chapter slide White</vt:lpstr>
      <vt:lpstr>UT Chapter slide Black</vt:lpstr>
      <vt:lpstr>UT Chapter slide White + logo own name</vt:lpstr>
      <vt:lpstr>UT Chapter slide Black + logo own name</vt:lpstr>
      <vt:lpstr>UT Table of Content slide White</vt:lpstr>
      <vt:lpstr>UT Table of Content slide Black</vt:lpstr>
      <vt:lpstr>UT Content slide White</vt:lpstr>
      <vt:lpstr>UT Content slide Black</vt:lpstr>
      <vt:lpstr> Werkt e-health bij vermoeidheid?  Cognitieve Bias Modificatie training tegen vermoeidheid bij Nierpatiënten  en Borstkankerpatiënten   User evaluaties en voorlopige effecten </vt:lpstr>
      <vt:lpstr>Even voorstellen: </vt:lpstr>
      <vt:lpstr>PowerPoint-presentatie</vt:lpstr>
      <vt:lpstr>Vermoeidheid      </vt:lpstr>
      <vt:lpstr>Vermoeidheid bij nierpatiënten     </vt:lpstr>
      <vt:lpstr>PowerPoint-presentatie</vt:lpstr>
      <vt:lpstr>Psyche: 2 systemen      </vt:lpstr>
      <vt:lpstr>onbewuste bias      </vt:lpstr>
      <vt:lpstr>Cognitieve bias modificatie training      </vt:lpstr>
      <vt:lpstr>Demo metingen &amp; trainingen     </vt:lpstr>
      <vt:lpstr>Hoe ziet de training eruit?      </vt:lpstr>
      <vt:lpstr>Hoe ziet de training eruit?      </vt:lpstr>
      <vt:lpstr>Hoe ziet de training eruit?      </vt:lpstr>
      <vt:lpstr>Hoe ziet de training eruit?      </vt:lpstr>
      <vt:lpstr>Cognitieve bias modificatie training      </vt:lpstr>
      <vt:lpstr>Vermoeidheid &amp; Psyche      </vt:lpstr>
      <vt:lpstr>Vermoeidheid &amp; Psyche      </vt:lpstr>
      <vt:lpstr>User evaluaties      methodologie </vt:lpstr>
      <vt:lpstr>User evaluaties      Resultaten</vt:lpstr>
      <vt:lpstr>Nuttig op een andere manier?</vt:lpstr>
      <vt:lpstr>User Evaluaties  Resultaten </vt:lpstr>
      <vt:lpstr>User Evaluaties  Resultaten </vt:lpstr>
      <vt:lpstr>User Evaluaties  Resultaten </vt:lpstr>
      <vt:lpstr>User Evaluaties  Resultaten </vt:lpstr>
      <vt:lpstr>User Evaluaties  Resultaten </vt:lpstr>
      <vt:lpstr>PowerPoint-presentatie</vt:lpstr>
      <vt:lpstr>PowerPoint-presentatie</vt:lpstr>
      <vt:lpstr>voorlopige effecten aandachtsbias  </vt:lpstr>
      <vt:lpstr>voorlopige effecten  zelf-identiteitsbias  </vt:lpstr>
      <vt:lpstr>Vitalme &amp; IVY Vergelijking     </vt:lpstr>
      <vt:lpstr>Hoe ziet de training eruit?      </vt:lpstr>
      <vt:lpstr>User evaluaties      methodologie </vt:lpstr>
      <vt:lpstr>User Evaluaties  Resultaten </vt:lpstr>
      <vt:lpstr>User evaluaties     Conclusie </vt:lpstr>
      <vt:lpstr>voorlopige effecten  zelfidentiteitsbias  </vt:lpstr>
      <vt:lpstr>conclusie    </vt:lpstr>
      <vt:lpstr>Bedankt voor het luisteren!  Vragen?     Neem gerust contact met me op:  j.a.geerts@utwente.nl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Jody Geerts</cp:lastModifiedBy>
  <cp:revision>205</cp:revision>
  <dcterms:created xsi:type="dcterms:W3CDTF">2019-02-08T09:55:16Z</dcterms:created>
  <dcterms:modified xsi:type="dcterms:W3CDTF">2022-10-08T10:01:01Z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0x010100A03F5E6B7DCEF546AE2C8EF6CEE488AC</vt:lpwstr>
  </property>
</Properties>
</file>